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49"/>
  </p:notesMasterIdLst>
  <p:handoutMasterIdLst>
    <p:handoutMasterId r:id="rId50"/>
  </p:handoutMasterIdLst>
  <p:sldIdLst>
    <p:sldId id="258" r:id="rId2"/>
    <p:sldId id="312" r:id="rId3"/>
    <p:sldId id="259" r:id="rId4"/>
    <p:sldId id="260" r:id="rId5"/>
    <p:sldId id="261" r:id="rId6"/>
    <p:sldId id="275" r:id="rId7"/>
    <p:sldId id="257" r:id="rId8"/>
    <p:sldId id="264" r:id="rId9"/>
    <p:sldId id="280" r:id="rId10"/>
    <p:sldId id="274" r:id="rId11"/>
    <p:sldId id="265" r:id="rId12"/>
    <p:sldId id="266" r:id="rId13"/>
    <p:sldId id="267" r:id="rId14"/>
    <p:sldId id="318" r:id="rId15"/>
    <p:sldId id="313" r:id="rId16"/>
    <p:sldId id="314" r:id="rId17"/>
    <p:sldId id="315" r:id="rId18"/>
    <p:sldId id="316" r:id="rId19"/>
    <p:sldId id="317" r:id="rId20"/>
    <p:sldId id="321" r:id="rId21"/>
    <p:sldId id="282" r:id="rId22"/>
    <p:sldId id="276" r:id="rId23"/>
    <p:sldId id="287" r:id="rId24"/>
    <p:sldId id="263" r:id="rId25"/>
    <p:sldId id="290" r:id="rId26"/>
    <p:sldId id="288" r:id="rId27"/>
    <p:sldId id="291" r:id="rId28"/>
    <p:sldId id="319" r:id="rId29"/>
    <p:sldId id="292" r:id="rId30"/>
    <p:sldId id="293" r:id="rId31"/>
    <p:sldId id="294" r:id="rId32"/>
    <p:sldId id="295" r:id="rId33"/>
    <p:sldId id="296" r:id="rId34"/>
    <p:sldId id="297" r:id="rId35"/>
    <p:sldId id="298" r:id="rId36"/>
    <p:sldId id="299" r:id="rId37"/>
    <p:sldId id="300" r:id="rId38"/>
    <p:sldId id="301" r:id="rId39"/>
    <p:sldId id="302" r:id="rId40"/>
    <p:sldId id="303" r:id="rId41"/>
    <p:sldId id="304" r:id="rId42"/>
    <p:sldId id="305" r:id="rId43"/>
    <p:sldId id="306" r:id="rId44"/>
    <p:sldId id="310" r:id="rId45"/>
    <p:sldId id="311" r:id="rId46"/>
    <p:sldId id="320" r:id="rId47"/>
    <p:sldId id="277" r:id="rId4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BB6B7"/>
    <a:srgbClr val="6ED0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AF606853-7671-496A-8E4F-DF71F8EC918B}" styleName="深色樣式 1 - 輔色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7AC3CCA-C797-4891-BE02-D94E43425B78}" styleName="中等深淺樣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16D9F66E-5EB9-4882-86FB-DCBF35E3C3E4}" styleName="中等深淺樣式 4 - 輔色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0" autoAdjust="0"/>
    <p:restoredTop sz="99756" autoAdjust="0"/>
  </p:normalViewPr>
  <p:slideViewPr>
    <p:cSldViewPr snapToGrid="0">
      <p:cViewPr varScale="1">
        <p:scale>
          <a:sx n="67" d="100"/>
          <a:sy n="67" d="100"/>
        </p:scale>
        <p:origin x="600" y="6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66" d="100"/>
          <a:sy n="66" d="100"/>
        </p:scale>
        <p:origin x="-3187" y="-8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handoutMaster" Target="handoutMasters/handoutMaster1.xml"/><Relationship Id="rId55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BEF6D1-F2B2-46AA-8F67-C07191B44B3A}" type="datetimeFigureOut">
              <a:rPr lang="zh-TW" altLang="en-US" smtClean="0"/>
              <a:t>2020/12/23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74A285-9A25-4D94-8CE9-2F47CD8B78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171632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2.jp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81B518-F8F7-43D8-99B7-1420C8B1269B}" type="datetimeFigureOut">
              <a:rPr lang="zh-CN" altLang="en-US" smtClean="0"/>
              <a:t>2020/12/23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C48E8C-80F4-46A1-801E-2EFA6EFF40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97695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C48E8C-80F4-46A1-801E-2EFA6EFF40B7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4782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6D2FC-66FA-444F-98F3-FBCFE01EB7DC}" type="datetimeFigureOut">
              <a:rPr lang="zh-CN" altLang="en-US" smtClean="0"/>
              <a:t>2020/12/23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A41C6-9651-494A-9F58-0EC1001BA2D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6D2FC-66FA-444F-98F3-FBCFE01EB7DC}" type="datetimeFigureOut">
              <a:rPr lang="zh-CN" altLang="en-US" smtClean="0"/>
              <a:t>2020/12/23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A41C6-9651-494A-9F58-0EC1001BA2D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6D2FC-66FA-444F-98F3-FBCFE01EB7DC}" type="datetimeFigureOut">
              <a:rPr lang="zh-CN" altLang="en-US" smtClean="0"/>
              <a:t>2020/12/23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A41C6-9651-494A-9F58-0EC1001BA2D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6D2FC-66FA-444F-98F3-FBCFE01EB7DC}" type="datetimeFigureOut">
              <a:rPr lang="zh-CN" altLang="en-US" smtClean="0"/>
              <a:t>2020/12/23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A41C6-9651-494A-9F58-0EC1001BA2D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6D2FC-66FA-444F-98F3-FBCFE01EB7DC}" type="datetimeFigureOut">
              <a:rPr lang="zh-CN" altLang="en-US" smtClean="0"/>
              <a:t>2020/12/23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A41C6-9651-494A-9F58-0EC1001BA2D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6D2FC-66FA-444F-98F3-FBCFE01EB7DC}" type="datetimeFigureOut">
              <a:rPr lang="zh-CN" altLang="en-US" smtClean="0"/>
              <a:t>2020/12/23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A41C6-9651-494A-9F58-0EC1001BA2D8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6D2FC-66FA-444F-98F3-FBCFE01EB7DC}" type="datetimeFigureOut">
              <a:rPr lang="zh-CN" altLang="en-US" smtClean="0"/>
              <a:t>2020/12/23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A41C6-9651-494A-9F58-0EC1001BA2D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6D2FC-66FA-444F-98F3-FBCFE01EB7DC}" type="datetimeFigureOut">
              <a:rPr lang="zh-CN" altLang="en-US" smtClean="0"/>
              <a:t>2020/12/23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A41C6-9651-494A-9F58-0EC1001BA2D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6D2FC-66FA-444F-98F3-FBCFE01EB7DC}" type="datetimeFigureOut">
              <a:rPr lang="zh-CN" altLang="en-US" smtClean="0"/>
              <a:t>2020/12/23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A41C6-9651-494A-9F58-0EC1001BA2D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6D2FC-66FA-444F-98F3-FBCFE01EB7DC}" type="datetimeFigureOut">
              <a:rPr lang="zh-CN" altLang="en-US" smtClean="0"/>
              <a:t>2020/12/23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A41C6-9651-494A-9F58-0EC1001BA2D8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6D2FC-66FA-444F-98F3-FBCFE01EB7DC}" type="datetimeFigureOut">
              <a:rPr lang="zh-CN" altLang="en-US" smtClean="0"/>
              <a:t>2020/12/23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A41C6-9651-494A-9F58-0EC1001BA2D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56D2FC-66FA-444F-98F3-FBCFE01EB7DC}" type="datetimeFigureOut">
              <a:rPr lang="zh-CN" altLang="en-US" smtClean="0"/>
              <a:t>2020/12/23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fld id="{5BEA41C6-9651-494A-9F58-0EC1001BA2D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rVtaCY-1Tac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topic.parenting.com.tw/issue/2015forum/see2-6.html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topic.parenting.com.tw/issue/2015forum/see2.html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arenting.com.tw/article/5067553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VmbqT_BHvCY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94iTpsYPJ_Y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/>
          <p:cNvSpPr txBox="1"/>
          <p:nvPr/>
        </p:nvSpPr>
        <p:spPr>
          <a:xfrm>
            <a:off x="3572144" y="1734797"/>
            <a:ext cx="52642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dirty="0" smtClean="0">
                <a:latin typeface="標楷體" pitchFamily="65" charset="-120"/>
                <a:ea typeface="標楷體" pitchFamily="65" charset="-120"/>
              </a:rPr>
              <a:t>適性教學</a:t>
            </a:r>
            <a:r>
              <a:rPr lang="en-US" altLang="zh-TW" sz="4000" dirty="0" smtClean="0">
                <a:latin typeface="標楷體" pitchFamily="65" charset="-120"/>
                <a:ea typeface="標楷體" pitchFamily="65" charset="-120"/>
              </a:rPr>
              <a:t>-</a:t>
            </a:r>
            <a:r>
              <a:rPr lang="zh-TW" altLang="en-US" sz="4000" dirty="0" smtClean="0">
                <a:latin typeface="標楷體" pitchFamily="65" charset="-120"/>
                <a:ea typeface="標楷體" pitchFamily="65" charset="-120"/>
              </a:rPr>
              <a:t>團體讀書會</a:t>
            </a:r>
            <a:endParaRPr lang="zh-TW" altLang="en-US" sz="4000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3" name="文字方塊 2"/>
          <p:cNvSpPr txBox="1"/>
          <p:nvPr/>
        </p:nvSpPr>
        <p:spPr>
          <a:xfrm>
            <a:off x="3802878" y="2589374"/>
            <a:ext cx="454636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5500" dirty="0" smtClean="0">
                <a:latin typeface="標楷體" pitchFamily="65" charset="-120"/>
                <a:ea typeface="標楷體" pitchFamily="65" charset="-120"/>
              </a:rPr>
              <a:t>明日教育</a:t>
            </a:r>
            <a:endParaRPr lang="zh-TW" altLang="en-US" sz="5500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2709018" y="3930044"/>
            <a:ext cx="69904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000" smtClean="0">
                <a:latin typeface="標楷體" pitchFamily="65" charset="-120"/>
                <a:ea typeface="標楷體" pitchFamily="65" charset="-120"/>
              </a:rPr>
              <a:t>第四組 </a:t>
            </a:r>
            <a:r>
              <a:rPr lang="zh-TW" altLang="en-US" sz="2000" dirty="0" smtClean="0">
                <a:latin typeface="標楷體" pitchFamily="65" charset="-120"/>
                <a:ea typeface="標楷體" pitchFamily="65" charset="-120"/>
              </a:rPr>
              <a:t>組員</a:t>
            </a:r>
            <a:r>
              <a:rPr lang="en-US" altLang="zh-TW" sz="2000" dirty="0" smtClean="0">
                <a:latin typeface="標楷體" pitchFamily="65" charset="-120"/>
                <a:ea typeface="標楷體" pitchFamily="65" charset="-120"/>
              </a:rPr>
              <a:t>:</a:t>
            </a:r>
            <a:r>
              <a:rPr lang="zh-TW" altLang="en-US" sz="2000" dirty="0" smtClean="0">
                <a:latin typeface="標楷體" pitchFamily="65" charset="-120"/>
                <a:ea typeface="標楷體" pitchFamily="65" charset="-120"/>
              </a:rPr>
              <a:t>張莞宜、陳思妍、賴臆茹</a:t>
            </a:r>
            <a:endParaRPr lang="zh-TW" altLang="en-US" sz="2000" dirty="0">
              <a:latin typeface="標楷體" pitchFamily="65" charset="-120"/>
              <a:ea typeface="標楷體" pitchFamily="65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標題 1">
            <a:extLst>
              <a:ext uri="{FF2B5EF4-FFF2-40B4-BE49-F238E27FC236}">
                <a16:creationId xmlns:a16="http://schemas.microsoft.com/office/drawing/2014/main" id="{CB6E0D00-394C-5A4E-B03C-1D4BC193FC1C}"/>
              </a:ext>
            </a:extLst>
          </p:cNvPr>
          <p:cNvSpPr txBox="1">
            <a:spLocks/>
          </p:cNvSpPr>
          <p:nvPr/>
        </p:nvSpPr>
        <p:spPr>
          <a:xfrm>
            <a:off x="3068652" y="390763"/>
            <a:ext cx="7314488" cy="82274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b="1" dirty="0" smtClean="0">
                <a:solidFill>
                  <a:srgbClr val="000000"/>
                </a:solidFill>
                <a:latin typeface="標楷體" pitchFamily="65" charset="-120"/>
                <a:ea typeface="標楷體" pitchFamily="65" charset="-120"/>
              </a:rPr>
              <a:t>如何實施差異化教學</a:t>
            </a:r>
            <a:r>
              <a:rPr lang="en-US" altLang="zh-TW" b="1" dirty="0" smtClean="0">
                <a:solidFill>
                  <a:srgbClr val="000000"/>
                </a:solidFill>
                <a:latin typeface="標楷體" pitchFamily="65" charset="-120"/>
                <a:ea typeface="標楷體" pitchFamily="65" charset="-120"/>
              </a:rPr>
              <a:t>?</a:t>
            </a:r>
            <a:endParaRPr lang="zh-TW" altLang="en-US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12" name="內容版面配置區 2">
            <a:extLst>
              <a:ext uri="{FF2B5EF4-FFF2-40B4-BE49-F238E27FC236}">
                <a16:creationId xmlns:a16="http://schemas.microsoft.com/office/drawing/2014/main" id="{98BBC060-84BD-DE45-AFAE-491AB3AE2DD7}"/>
              </a:ext>
            </a:extLst>
          </p:cNvPr>
          <p:cNvSpPr txBox="1">
            <a:spLocks/>
          </p:cNvSpPr>
          <p:nvPr/>
        </p:nvSpPr>
        <p:spPr>
          <a:xfrm>
            <a:off x="1123773" y="1401509"/>
            <a:ext cx="10515600" cy="3986717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zh-TW" altLang="en-US" dirty="0" smtClean="0">
              <a:solidFill>
                <a:srgbClr val="000000"/>
              </a:solidFill>
              <a:latin typeface="標楷體" pitchFamily="65" charset="-120"/>
              <a:ea typeface="標楷體" pitchFamily="65" charset="-120"/>
            </a:endParaRPr>
          </a:p>
          <a:p>
            <a:r>
              <a:rPr lang="zh-TW" altLang="en-US" dirty="0" smtClean="0">
                <a:solidFill>
                  <a:srgbClr val="000000"/>
                </a:solidFill>
                <a:latin typeface="標楷體" pitchFamily="65" charset="-120"/>
                <a:ea typeface="標楷體" pitchFamily="65" charset="-120"/>
              </a:rPr>
              <a:t>每一天的差異化教學，並且不貼任何標籤。</a:t>
            </a:r>
            <a:endParaRPr lang="en-US" altLang="zh-TW" dirty="0" smtClean="0">
              <a:solidFill>
                <a:srgbClr val="000000"/>
              </a:solidFill>
              <a:latin typeface="標楷體" pitchFamily="65" charset="-120"/>
              <a:ea typeface="標楷體" pitchFamily="65" charset="-120"/>
            </a:endParaRPr>
          </a:p>
          <a:p>
            <a:endParaRPr lang="zh-TW" altLang="en-US" dirty="0" smtClean="0">
              <a:solidFill>
                <a:srgbClr val="000000"/>
              </a:solidFill>
              <a:latin typeface="標楷體" pitchFamily="65" charset="-120"/>
              <a:ea typeface="標楷體" pitchFamily="65" charset="-120"/>
            </a:endParaRPr>
          </a:p>
          <a:p>
            <a:r>
              <a:rPr lang="zh-TW" altLang="en-US" dirty="0" smtClean="0">
                <a:solidFill>
                  <a:srgbClr val="000000"/>
                </a:solidFill>
                <a:latin typeface="標楷體" pitchFamily="65" charset="-120"/>
                <a:ea typeface="標楷體" pitchFamily="65" charset="-120"/>
              </a:rPr>
              <a:t>老師說</a:t>
            </a:r>
            <a:r>
              <a:rPr lang="en-US" altLang="zh-TW" dirty="0" smtClean="0">
                <a:solidFill>
                  <a:srgbClr val="000000"/>
                </a:solidFill>
                <a:latin typeface="標楷體" pitchFamily="65" charset="-120"/>
                <a:ea typeface="標楷體" pitchFamily="65" charset="-120"/>
              </a:rPr>
              <a:t>:</a:t>
            </a:r>
            <a:r>
              <a:rPr lang="zh-TW" altLang="en-US" dirty="0" smtClean="0">
                <a:solidFill>
                  <a:srgbClr val="000000"/>
                </a:solidFill>
                <a:latin typeface="標楷體" pitchFamily="65" charset="-120"/>
                <a:ea typeface="標楷體" pitchFamily="65" charset="-120"/>
              </a:rPr>
              <a:t>我隨時都在做評量，用眼睛、嗅覺、耳朵，我需要立刻了解學生的學習狀況，這樣才可以及時幫助他、支持他。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zh-TW" altLang="en-US" dirty="0" smtClean="0">
                <a:solidFill>
                  <a:srgbClr val="000000"/>
                </a:solidFill>
                <a:latin typeface="標楷體" pitchFamily="65" charset="-120"/>
                <a:ea typeface="標楷體" pitchFamily="65" charset="-120"/>
              </a:rPr>
              <a:t> </a:t>
            </a:r>
          </a:p>
          <a:p>
            <a:endParaRPr lang="zh-TW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接连接符 8"/>
          <p:cNvCxnSpPr/>
          <p:nvPr/>
        </p:nvCxnSpPr>
        <p:spPr>
          <a:xfrm>
            <a:off x="6347018" y="3574195"/>
            <a:ext cx="4142394" cy="0"/>
          </a:xfrm>
          <a:prstGeom prst="line">
            <a:avLst/>
          </a:prstGeom>
          <a:solidFill>
            <a:srgbClr val="070606"/>
          </a:solidFill>
          <a:ln w="15875">
            <a:solidFill>
              <a:schemeClr val="bg1"/>
            </a:solidFill>
            <a:round/>
          </a:ln>
        </p:spPr>
      </p:cxnSp>
      <p:sp>
        <p:nvSpPr>
          <p:cNvPr id="11" name="標題 1">
            <a:extLst>
              <a:ext uri="{FF2B5EF4-FFF2-40B4-BE49-F238E27FC236}">
                <a16:creationId xmlns:a16="http://schemas.microsoft.com/office/drawing/2014/main" id="{E11F9211-DAFC-4E4E-9394-8F38585D9ED7}"/>
              </a:ext>
            </a:extLst>
          </p:cNvPr>
          <p:cNvSpPr txBox="1">
            <a:spLocks/>
          </p:cNvSpPr>
          <p:nvPr/>
        </p:nvSpPr>
        <p:spPr>
          <a:xfrm>
            <a:off x="3162657" y="254029"/>
            <a:ext cx="5508818" cy="85407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b="1" dirty="0" smtClean="0">
                <a:solidFill>
                  <a:srgbClr val="000000"/>
                </a:solidFill>
                <a:latin typeface="標楷體" pitchFamily="65" charset="-120"/>
                <a:ea typeface="標楷體" pitchFamily="65" charset="-120"/>
              </a:rPr>
              <a:t>如何實施差異化教學</a:t>
            </a:r>
            <a:r>
              <a:rPr lang="en-US" altLang="zh-TW" b="1" dirty="0" smtClean="0">
                <a:solidFill>
                  <a:srgbClr val="000000"/>
                </a:solidFill>
                <a:latin typeface="標楷體" pitchFamily="65" charset="-120"/>
                <a:ea typeface="標楷體" pitchFamily="65" charset="-120"/>
              </a:rPr>
              <a:t>?</a:t>
            </a:r>
            <a:r>
              <a:rPr lang="zh-TW" altLang="en-US" dirty="0" smtClean="0">
                <a:solidFill>
                  <a:srgbClr val="000000"/>
                </a:solidFill>
                <a:latin typeface="標楷體" pitchFamily="65" charset="-120"/>
                <a:ea typeface="標楷體" pitchFamily="65" charset="-120"/>
              </a:rPr>
              <a:t/>
            </a:r>
            <a:br>
              <a:rPr lang="zh-TW" altLang="en-US" dirty="0" smtClean="0">
                <a:solidFill>
                  <a:srgbClr val="000000"/>
                </a:solidFill>
                <a:latin typeface="標楷體" pitchFamily="65" charset="-120"/>
                <a:ea typeface="標楷體" pitchFamily="65" charset="-120"/>
              </a:rPr>
            </a:br>
            <a:endParaRPr lang="zh-TW" altLang="en-US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12" name="內容版面配置區 2">
            <a:extLst>
              <a:ext uri="{FF2B5EF4-FFF2-40B4-BE49-F238E27FC236}">
                <a16:creationId xmlns:a16="http://schemas.microsoft.com/office/drawing/2014/main" id="{6B2A9D29-1B51-8847-82B1-C42533A17B8B}"/>
              </a:ext>
            </a:extLst>
          </p:cNvPr>
          <p:cNvSpPr txBox="1">
            <a:spLocks/>
          </p:cNvSpPr>
          <p:nvPr/>
        </p:nvSpPr>
        <p:spPr>
          <a:xfrm>
            <a:off x="838200" y="1133413"/>
            <a:ext cx="10515600" cy="488156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zh-TW" altLang="en-US" sz="2400" dirty="0" smtClean="0">
              <a:solidFill>
                <a:srgbClr val="000000"/>
              </a:solidFill>
              <a:latin typeface="-webkit-standard"/>
            </a:endParaRPr>
          </a:p>
          <a:p>
            <a:r>
              <a:rPr lang="zh-TW" altLang="en-US" dirty="0" smtClean="0">
                <a:solidFill>
                  <a:srgbClr val="000000"/>
                </a:solidFill>
                <a:latin typeface="標楷體" pitchFamily="65" charset="-120"/>
                <a:ea typeface="標楷體" pitchFamily="65" charset="-120"/>
              </a:rPr>
              <a:t>不給學生考試，不用一個數字或成績來判定他，只要找到孩子的頻道，他們就會產生學習動機。</a:t>
            </a:r>
            <a:endParaRPr lang="en-US" altLang="zh-TW" dirty="0" smtClean="0">
              <a:solidFill>
                <a:srgbClr val="000000"/>
              </a:solidFill>
              <a:latin typeface="標楷體" pitchFamily="65" charset="-120"/>
              <a:ea typeface="標楷體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zh-TW" dirty="0" smtClean="0">
              <a:solidFill>
                <a:srgbClr val="000000"/>
              </a:solidFill>
              <a:latin typeface="標楷體" pitchFamily="65" charset="-120"/>
              <a:ea typeface="標楷體" pitchFamily="65" charset="-120"/>
            </a:endParaRPr>
          </a:p>
          <a:p>
            <a:r>
              <a:rPr lang="zh-TW" altLang="en-US" dirty="0" smtClean="0">
                <a:solidFill>
                  <a:srgbClr val="000000"/>
                </a:solidFill>
                <a:latin typeface="標楷體" pitchFamily="65" charset="-120"/>
                <a:ea typeface="標楷體" pitchFamily="65" charset="-120"/>
              </a:rPr>
              <a:t>特教老師章瑪雅拿出一張評量表，上面畫有三個圈圈，分別代表學生的學習狀況，依序是</a:t>
            </a:r>
            <a:r>
              <a:rPr lang="zh-TW" altLang="en-US" dirty="0" smtClean="0">
                <a:solidFill>
                  <a:srgbClr val="FF0000"/>
                </a:solidFill>
                <a:latin typeface="標楷體" pitchFamily="65" charset="-120"/>
                <a:ea typeface="標楷體" pitchFamily="65" charset="-120"/>
              </a:rPr>
              <a:t>非常需要協助</a:t>
            </a:r>
            <a:r>
              <a:rPr lang="zh-TW" altLang="en-US" dirty="0" smtClean="0">
                <a:solidFill>
                  <a:srgbClr val="000000"/>
                </a:solidFill>
                <a:latin typeface="標楷體" pitchFamily="65" charset="-120"/>
                <a:ea typeface="標楷體" pitchFamily="65" charset="-120"/>
              </a:rPr>
              <a:t>、</a:t>
            </a:r>
            <a:r>
              <a:rPr lang="zh-TW" altLang="en-US" dirty="0" smtClean="0">
                <a:solidFill>
                  <a:srgbClr val="FF0000"/>
                </a:solidFill>
                <a:latin typeface="標楷體" pitchFamily="65" charset="-120"/>
                <a:ea typeface="標楷體" pitchFamily="65" charset="-120"/>
              </a:rPr>
              <a:t>自己可以學習</a:t>
            </a:r>
            <a:r>
              <a:rPr lang="zh-TW" altLang="en-US" dirty="0" smtClean="0">
                <a:solidFill>
                  <a:srgbClr val="000000"/>
                </a:solidFill>
                <a:latin typeface="標楷體" pitchFamily="65" charset="-120"/>
                <a:ea typeface="標楷體" pitchFamily="65" charset="-120"/>
              </a:rPr>
              <a:t>、</a:t>
            </a:r>
            <a:r>
              <a:rPr lang="zh-TW" altLang="en-US" dirty="0" smtClean="0">
                <a:solidFill>
                  <a:srgbClr val="FF0000"/>
                </a:solidFill>
                <a:latin typeface="標楷體" pitchFamily="65" charset="-120"/>
                <a:ea typeface="標楷體" pitchFamily="65" charset="-120"/>
              </a:rPr>
              <a:t>學得非常快非常好</a:t>
            </a:r>
            <a:r>
              <a:rPr lang="zh-TW" altLang="en-US" dirty="0" smtClean="0">
                <a:solidFill>
                  <a:srgbClr val="000000"/>
                </a:solidFill>
                <a:latin typeface="標楷體" pitchFamily="65" charset="-120"/>
                <a:ea typeface="標楷體" pitchFamily="65" charset="-120"/>
              </a:rPr>
              <a:t>。</a:t>
            </a:r>
            <a:endParaRPr lang="en-US" altLang="zh-TW" dirty="0" smtClean="0">
              <a:solidFill>
                <a:srgbClr val="000000"/>
              </a:solidFill>
              <a:latin typeface="標楷體" pitchFamily="65" charset="-120"/>
              <a:ea typeface="標楷體" pitchFamily="65" charset="-120"/>
            </a:endParaRPr>
          </a:p>
          <a:p>
            <a:endParaRPr lang="en-US" altLang="zh-TW" dirty="0" smtClean="0">
              <a:solidFill>
                <a:srgbClr val="000000"/>
              </a:solidFill>
              <a:latin typeface="標楷體" pitchFamily="65" charset="-120"/>
              <a:ea typeface="標楷體" pitchFamily="65" charset="-120"/>
            </a:endParaRPr>
          </a:p>
          <a:p>
            <a:r>
              <a:rPr lang="zh-TW" altLang="en-US" dirty="0" smtClean="0">
                <a:solidFill>
                  <a:srgbClr val="000000"/>
                </a:solidFill>
                <a:latin typeface="標楷體" pitchFamily="65" charset="-120"/>
                <a:ea typeface="標楷體" pitchFamily="65" charset="-120"/>
              </a:rPr>
              <a:t>評量後，學生的名字會逐一標記在不同的區域裡，老師再找出最適合每個孩子的學習協助或加深練習。</a:t>
            </a:r>
            <a:endParaRPr lang="en-US" altLang="zh-TW" dirty="0" smtClean="0">
              <a:solidFill>
                <a:srgbClr val="000000"/>
              </a:solidFill>
              <a:latin typeface="標楷體" pitchFamily="65" charset="-120"/>
              <a:ea typeface="標楷體" pitchFamily="65" charset="-120"/>
            </a:endParaRPr>
          </a:p>
          <a:p>
            <a:endParaRPr lang="en-US" altLang="zh-TW" dirty="0" smtClean="0">
              <a:solidFill>
                <a:srgbClr val="000000"/>
              </a:solidFill>
              <a:latin typeface="標楷體" pitchFamily="65" charset="-120"/>
              <a:ea typeface="標楷體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zh-TW" dirty="0" smtClean="0">
              <a:solidFill>
                <a:srgbClr val="000000"/>
              </a:solidFill>
              <a:latin typeface="標楷體" pitchFamily="65" charset="-120"/>
              <a:ea typeface="標楷體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zh-TW" dirty="0" smtClean="0">
              <a:solidFill>
                <a:srgbClr val="000000"/>
              </a:solidFill>
              <a:latin typeface="標楷體" pitchFamily="65" charset="-120"/>
              <a:ea typeface="標楷體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zh-TW" dirty="0" smtClean="0">
              <a:solidFill>
                <a:srgbClr val="000000"/>
              </a:solidFill>
              <a:latin typeface="標楷體" pitchFamily="65" charset="-120"/>
              <a:ea typeface="標楷體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zh-TW" dirty="0" smtClean="0">
              <a:solidFill>
                <a:srgbClr val="000000"/>
              </a:solidFill>
              <a:latin typeface="標楷體" pitchFamily="65" charset="-120"/>
              <a:ea typeface="標楷體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zh-TW" dirty="0" smtClean="0">
              <a:solidFill>
                <a:srgbClr val="000000"/>
              </a:solidFill>
              <a:latin typeface="標楷體" pitchFamily="65" charset="-120"/>
              <a:ea typeface="標楷體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zh-TW" dirty="0" smtClean="0">
              <a:solidFill>
                <a:srgbClr val="000000"/>
              </a:solidFill>
              <a:latin typeface="標楷體" pitchFamily="65" charset="-120"/>
              <a:ea typeface="標楷體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zh-TW" dirty="0" smtClean="0">
              <a:solidFill>
                <a:srgbClr val="000000"/>
              </a:solidFill>
              <a:latin typeface="標楷體" pitchFamily="65" charset="-120"/>
              <a:ea typeface="標楷體" pitchFamily="65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內容版面配置區 2"/>
          <p:cNvSpPr txBox="1">
            <a:spLocks/>
          </p:cNvSpPr>
          <p:nvPr/>
        </p:nvSpPr>
        <p:spPr>
          <a:xfrm>
            <a:off x="1171486" y="1025495"/>
            <a:ext cx="10515600" cy="5296746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 smtClean="0">
                <a:solidFill>
                  <a:srgbClr val="000000"/>
                </a:solidFill>
                <a:latin typeface="標楷體" pitchFamily="65" charset="-120"/>
                <a:ea typeface="標楷體" pitchFamily="65" charset="-120"/>
              </a:rPr>
              <a:t>芬蘭的老師提供學生</a:t>
            </a:r>
            <a:r>
              <a:rPr lang="en-US" altLang="zh-TW" dirty="0" smtClean="0">
                <a:solidFill>
                  <a:srgbClr val="000000"/>
                </a:solidFill>
                <a:latin typeface="標楷體" pitchFamily="65" charset="-120"/>
                <a:ea typeface="標楷體" pitchFamily="65" charset="-120"/>
              </a:rPr>
              <a:t>:</a:t>
            </a:r>
            <a:r>
              <a:rPr lang="zh-TW" altLang="en-US" dirty="0" smtClean="0">
                <a:solidFill>
                  <a:srgbClr val="FF0000"/>
                </a:solidFill>
                <a:latin typeface="標楷體" pitchFamily="65" charset="-120"/>
                <a:ea typeface="標楷體" pitchFamily="65" charset="-120"/>
              </a:rPr>
              <a:t>即時支持</a:t>
            </a:r>
            <a:r>
              <a:rPr lang="zh-TW" altLang="en-US" dirty="0" smtClean="0">
                <a:solidFill>
                  <a:srgbClr val="000000"/>
                </a:solidFill>
                <a:latin typeface="標楷體" pitchFamily="65" charset="-120"/>
                <a:ea typeface="標楷體" pitchFamily="65" charset="-120"/>
              </a:rPr>
              <a:t>，不僅是專業也是責任。</a:t>
            </a:r>
            <a:endParaRPr lang="en-US" altLang="zh-TW" dirty="0" smtClean="0">
              <a:solidFill>
                <a:srgbClr val="000000"/>
              </a:solidFill>
              <a:latin typeface="標楷體" pitchFamily="65" charset="-120"/>
              <a:ea typeface="標楷體" pitchFamily="65" charset="-120"/>
            </a:endParaRPr>
          </a:p>
          <a:p>
            <a:endParaRPr lang="zh-TW" altLang="en-US" dirty="0" smtClean="0">
              <a:solidFill>
                <a:srgbClr val="000000"/>
              </a:solidFill>
              <a:latin typeface="標楷體" pitchFamily="65" charset="-120"/>
              <a:ea typeface="標楷體" pitchFamily="65" charset="-120"/>
            </a:endParaRPr>
          </a:p>
          <a:p>
            <a:pPr>
              <a:buFont typeface="Wingdings" pitchFamily="2" charset="2"/>
              <a:buChar char="ü"/>
            </a:pPr>
            <a:r>
              <a:rPr lang="zh-TW" altLang="en-US" dirty="0" smtClean="0">
                <a:solidFill>
                  <a:srgbClr val="000000"/>
                </a:solidFill>
                <a:latin typeface="標楷體" pitchFamily="65" charset="-120"/>
                <a:ea typeface="標楷體" pitchFamily="65" charset="-120"/>
              </a:rPr>
              <a:t>支持：學校採行差異化教學，每位小學班級老師，採用差異化教學中的每個措施。</a:t>
            </a:r>
            <a:endParaRPr lang="en-US" altLang="zh-TW" dirty="0" smtClean="0">
              <a:solidFill>
                <a:srgbClr val="000000"/>
              </a:solidFill>
              <a:latin typeface="標楷體" pitchFamily="65" charset="-120"/>
              <a:ea typeface="標楷體" pitchFamily="65" charset="-120"/>
            </a:endParaRPr>
          </a:p>
          <a:p>
            <a:pPr>
              <a:buFont typeface="Wingdings" pitchFamily="2" charset="2"/>
              <a:buChar char="ü"/>
            </a:pPr>
            <a:endParaRPr lang="zh-TW" altLang="en-US" dirty="0" smtClean="0">
              <a:solidFill>
                <a:srgbClr val="000000"/>
              </a:solidFill>
              <a:latin typeface="標楷體" pitchFamily="65" charset="-120"/>
              <a:ea typeface="標楷體" pitchFamily="65" charset="-120"/>
            </a:endParaRPr>
          </a:p>
          <a:p>
            <a:pPr>
              <a:buFont typeface="Wingdings" pitchFamily="2" charset="2"/>
              <a:buChar char="ü"/>
            </a:pPr>
            <a:r>
              <a:rPr lang="zh-TW" altLang="en-US" dirty="0" smtClean="0">
                <a:solidFill>
                  <a:srgbClr val="000000"/>
                </a:solidFill>
                <a:latin typeface="標楷體" pitchFamily="65" charset="-120"/>
                <a:ea typeface="標楷體" pitchFamily="65" charset="-120"/>
              </a:rPr>
              <a:t>加強支持：班級裡的補救教學。這是暫時性的教學方式，由班級老師和兼職特教老師共同執行，以個別或小團體的方式進行。</a:t>
            </a:r>
            <a:endParaRPr lang="en-US" altLang="zh-TW" dirty="0" smtClean="0">
              <a:solidFill>
                <a:srgbClr val="000000"/>
              </a:solidFill>
              <a:latin typeface="標楷體" pitchFamily="65" charset="-120"/>
              <a:ea typeface="標楷體" pitchFamily="65" charset="-120"/>
            </a:endParaRPr>
          </a:p>
          <a:p>
            <a:pPr>
              <a:buFont typeface="Wingdings" pitchFamily="2" charset="2"/>
              <a:buChar char="ü"/>
            </a:pPr>
            <a:endParaRPr lang="zh-TW" altLang="en-US" dirty="0" smtClean="0">
              <a:solidFill>
                <a:srgbClr val="000000"/>
              </a:solidFill>
              <a:latin typeface="標楷體" pitchFamily="65" charset="-120"/>
              <a:ea typeface="標楷體" pitchFamily="65" charset="-120"/>
            </a:endParaRPr>
          </a:p>
          <a:p>
            <a:pPr>
              <a:buFont typeface="Wingdings" pitchFamily="2" charset="2"/>
              <a:buChar char="ü"/>
            </a:pPr>
            <a:r>
              <a:rPr lang="zh-TW" altLang="en-US" dirty="0" smtClean="0">
                <a:solidFill>
                  <a:srgbClr val="000000"/>
                </a:solidFill>
                <a:latin typeface="標楷體" pitchFamily="65" charset="-120"/>
                <a:ea typeface="標楷體" pitchFamily="65" charset="-120"/>
              </a:rPr>
              <a:t>全時間的特殊教育：分發到特教班或特教學校。</a:t>
            </a:r>
          </a:p>
          <a:p>
            <a:endParaRPr lang="zh-TW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1613144" y="1943782"/>
            <a:ext cx="30679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ü"/>
            </a:pPr>
            <a:r>
              <a:rPr lang="zh-TW" altLang="en-US" sz="2800" dirty="0">
                <a:solidFill>
                  <a:srgbClr val="000000"/>
                </a:solidFill>
                <a:latin typeface="標楷體" pitchFamily="65" charset="-120"/>
                <a:ea typeface="標楷體" pitchFamily="65" charset="-120"/>
              </a:rPr>
              <a:t>思考和學習能力</a:t>
            </a:r>
            <a:endParaRPr lang="en-US" altLang="zh-TW" sz="2800" dirty="0">
              <a:solidFill>
                <a:srgbClr val="000000"/>
              </a:solidFill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613143" y="2991540"/>
            <a:ext cx="29417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ü"/>
            </a:pPr>
            <a:r>
              <a:rPr lang="zh-TW" altLang="en-US" sz="2800" dirty="0">
                <a:solidFill>
                  <a:srgbClr val="000000"/>
                </a:solidFill>
                <a:latin typeface="標楷體" pitchFamily="65" charset="-120"/>
                <a:ea typeface="標楷體" pitchFamily="65" charset="-120"/>
              </a:rPr>
              <a:t>文化辨讀</a:t>
            </a:r>
            <a:endParaRPr lang="en-US" altLang="zh-TW" sz="2800" dirty="0">
              <a:solidFill>
                <a:srgbClr val="000000"/>
              </a:solidFill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586499" y="3980071"/>
            <a:ext cx="34203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ü"/>
            </a:pPr>
            <a:r>
              <a:rPr lang="zh-TW" altLang="en-US" sz="2800" dirty="0">
                <a:solidFill>
                  <a:srgbClr val="000000"/>
                </a:solidFill>
                <a:latin typeface="標楷體" pitchFamily="65" charset="-120"/>
                <a:ea typeface="標楷體" pitchFamily="65" charset="-120"/>
              </a:rPr>
              <a:t>互動與表達能力</a:t>
            </a:r>
            <a:endParaRPr lang="en-US" altLang="zh-TW" sz="2800" dirty="0">
              <a:solidFill>
                <a:srgbClr val="000000"/>
              </a:solidFill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613144" y="4808789"/>
            <a:ext cx="63173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ü"/>
            </a:pPr>
            <a:r>
              <a:rPr lang="zh-TW" altLang="en-US" sz="2800" dirty="0">
                <a:solidFill>
                  <a:srgbClr val="000000"/>
                </a:solidFill>
                <a:latin typeface="標楷體" pitchFamily="65" charset="-120"/>
                <a:ea typeface="標楷體" pitchFamily="65" charset="-120"/>
              </a:rPr>
              <a:t>日常生活技能和保護自身安全的能力</a:t>
            </a:r>
            <a:endParaRPr lang="en-US" altLang="zh-TW" sz="2800" dirty="0">
              <a:solidFill>
                <a:srgbClr val="000000"/>
              </a:solidFill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6387643" y="2027737"/>
            <a:ext cx="44996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ü"/>
            </a:pPr>
            <a:r>
              <a:rPr lang="zh-TW" altLang="en-US" sz="2800" dirty="0">
                <a:solidFill>
                  <a:srgbClr val="000000"/>
                </a:solidFill>
                <a:latin typeface="標楷體" pitchFamily="65" charset="-120"/>
                <a:ea typeface="標楷體" pitchFamily="65" charset="-120"/>
              </a:rPr>
              <a:t>多元語言能力</a:t>
            </a:r>
            <a:endParaRPr lang="en-US" altLang="zh-TW" sz="2800" dirty="0">
              <a:solidFill>
                <a:srgbClr val="000000"/>
              </a:solidFill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6387643" y="2975561"/>
            <a:ext cx="47047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ü"/>
            </a:pPr>
            <a:r>
              <a:rPr lang="zh-TW" altLang="en-US" sz="2800" dirty="0">
                <a:solidFill>
                  <a:srgbClr val="000000"/>
                </a:solidFill>
                <a:latin typeface="標楷體" pitchFamily="65" charset="-120"/>
                <a:ea typeface="標楷體" pitchFamily="65" charset="-120"/>
              </a:rPr>
              <a:t>工作生活能力與創業精神</a:t>
            </a:r>
            <a:endParaRPr lang="en-US" altLang="zh-TW" sz="2800" dirty="0">
              <a:solidFill>
                <a:srgbClr val="000000"/>
              </a:solidFill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21" name="文字方塊 20"/>
          <p:cNvSpPr txBox="1"/>
          <p:nvPr/>
        </p:nvSpPr>
        <p:spPr>
          <a:xfrm>
            <a:off x="6387642" y="3854682"/>
            <a:ext cx="41151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Wingdings" pitchFamily="2" charset="2"/>
              <a:buChar char="ü"/>
            </a:pPr>
            <a:r>
              <a:rPr lang="zh-TW" altLang="en-US" sz="2800" dirty="0">
                <a:solidFill>
                  <a:srgbClr val="000000"/>
                </a:solidFill>
                <a:latin typeface="標楷體" pitchFamily="65" charset="-120"/>
                <a:ea typeface="標楷體" pitchFamily="65" charset="-120"/>
              </a:rPr>
              <a:t>對未來負起</a:t>
            </a:r>
            <a:r>
              <a:rPr lang="zh-TW" altLang="en-US" sz="2800" dirty="0" smtClean="0">
                <a:solidFill>
                  <a:srgbClr val="000000"/>
                </a:solidFill>
                <a:latin typeface="標楷體" pitchFamily="65" charset="-120"/>
                <a:ea typeface="標楷體" pitchFamily="65" charset="-120"/>
              </a:rPr>
              <a:t>責任</a:t>
            </a:r>
            <a:endParaRPr lang="zh-TW" altLang="en-US" sz="2800" dirty="0">
              <a:solidFill>
                <a:srgbClr val="000000"/>
              </a:solidFill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22" name="標題 1">
            <a:extLst>
              <a:ext uri="{FF2B5EF4-FFF2-40B4-BE49-F238E27FC236}">
                <a16:creationId xmlns:a16="http://schemas.microsoft.com/office/drawing/2014/main" id="{E54C82CD-8A4B-A24F-8F80-3A1E95FEB3D2}"/>
              </a:ext>
            </a:extLst>
          </p:cNvPr>
          <p:cNvSpPr txBox="1">
            <a:spLocks/>
          </p:cNvSpPr>
          <p:nvPr/>
        </p:nvSpPr>
        <p:spPr>
          <a:xfrm>
            <a:off x="3656937" y="285868"/>
            <a:ext cx="5049852" cy="6627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b="1" dirty="0" smtClean="0">
                <a:solidFill>
                  <a:srgbClr val="000000"/>
                </a:solidFill>
                <a:latin typeface="標楷體" pitchFamily="65" charset="-120"/>
                <a:ea typeface="標楷體" pitchFamily="65" charset="-120"/>
              </a:rPr>
              <a:t>七個跨界核心能力</a:t>
            </a:r>
            <a:r>
              <a:rPr lang="zh-TW" altLang="en-US" dirty="0" smtClean="0">
                <a:solidFill>
                  <a:srgbClr val="000000"/>
                </a:solidFill>
                <a:latin typeface="標楷體" pitchFamily="65" charset="-120"/>
                <a:ea typeface="標楷體" pitchFamily="65" charset="-120"/>
              </a:rPr>
              <a:t/>
            </a:r>
            <a:br>
              <a:rPr lang="zh-TW" altLang="en-US" dirty="0" smtClean="0">
                <a:solidFill>
                  <a:srgbClr val="000000"/>
                </a:solidFill>
                <a:latin typeface="標楷體" pitchFamily="65" charset="-120"/>
                <a:ea typeface="標楷體" pitchFamily="65" charset="-120"/>
              </a:rPr>
            </a:br>
            <a:endParaRPr lang="zh-TW" altLang="en-US" dirty="0"/>
          </a:p>
        </p:txBody>
      </p:sp>
      <p:sp>
        <p:nvSpPr>
          <p:cNvPr id="2" name="文字方塊 1"/>
          <p:cNvSpPr txBox="1"/>
          <p:nvPr/>
        </p:nvSpPr>
        <p:spPr>
          <a:xfrm>
            <a:off x="6300176" y="6352345"/>
            <a:ext cx="48797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hlinkClick r:id="rId3"/>
              </a:rPr>
              <a:t>https://</a:t>
            </a:r>
            <a:r>
              <a:rPr lang="en-US" altLang="zh-TW" dirty="0" smtClean="0">
                <a:hlinkClick r:id="rId3"/>
              </a:rPr>
              <a:t>www.youtube.com/watch?v=rVtaCY-1Tac</a:t>
            </a:r>
            <a:endParaRPr lang="en-US" altLang="zh-TW" dirty="0" smtClean="0"/>
          </a:p>
          <a:p>
            <a:endParaRPr lang="en-US" altLang="zh-TW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1613144" y="1943782"/>
            <a:ext cx="942999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 smtClean="0">
                <a:latin typeface="標楷體" pitchFamily="65" charset="-120"/>
                <a:ea typeface="標楷體" pitchFamily="65" charset="-120"/>
              </a:rPr>
              <a:t>Q1:</a:t>
            </a:r>
            <a:r>
              <a:rPr lang="zh-TW" altLang="zh-TW" sz="3200" dirty="0" smtClean="0">
                <a:latin typeface="標楷體" pitchFamily="65" charset="-120"/>
                <a:ea typeface="標楷體" pitchFamily="65" charset="-120"/>
              </a:rPr>
              <a:t>假設</a:t>
            </a:r>
            <a:r>
              <a:rPr lang="zh-TW" altLang="zh-TW" sz="3200" dirty="0">
                <a:latin typeface="標楷體" pitchFamily="65" charset="-120"/>
                <a:ea typeface="標楷體" pitchFamily="65" charset="-120"/>
              </a:rPr>
              <a:t>你是一位老師，你希望你的學生從你的課學到什麼</a:t>
            </a:r>
            <a:r>
              <a:rPr lang="en-US" altLang="zh-TW" sz="3200" dirty="0">
                <a:latin typeface="標楷體" pitchFamily="65" charset="-120"/>
                <a:ea typeface="標楷體" pitchFamily="65" charset="-120"/>
              </a:rPr>
              <a:t>?</a:t>
            </a:r>
            <a:endParaRPr lang="zh-TW" altLang="zh-TW" sz="3200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22" name="標題 1">
            <a:extLst>
              <a:ext uri="{FF2B5EF4-FFF2-40B4-BE49-F238E27FC236}">
                <a16:creationId xmlns:a16="http://schemas.microsoft.com/office/drawing/2014/main" id="{E54C82CD-8A4B-A24F-8F80-3A1E95FEB3D2}"/>
              </a:ext>
            </a:extLst>
          </p:cNvPr>
          <p:cNvSpPr txBox="1">
            <a:spLocks/>
          </p:cNvSpPr>
          <p:nvPr/>
        </p:nvSpPr>
        <p:spPr>
          <a:xfrm>
            <a:off x="5492540" y="197945"/>
            <a:ext cx="1671201" cy="6627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>問題</a:t>
            </a:r>
            <a:r>
              <a:rPr lang="en-US" altLang="zh-TW" dirty="0" smtClean="0">
                <a:latin typeface="Calibri" pitchFamily="34" charset="0"/>
                <a:cs typeface="Calibri" pitchFamily="34" charset="0"/>
              </a:rPr>
              <a:t>1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14464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3970678" y="2755937"/>
            <a:ext cx="40742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800" b="1" dirty="0">
                <a:solidFill>
                  <a:schemeClr val="tx2">
                    <a:lumMod val="50000"/>
                  </a:schemeClr>
                </a:solidFill>
                <a:latin typeface="標楷體" pitchFamily="65" charset="-120"/>
                <a:ea typeface="標楷體" pitchFamily="65" charset="-120"/>
              </a:rPr>
              <a:t>英國、美國</a:t>
            </a:r>
          </a:p>
        </p:txBody>
      </p:sp>
    </p:spTree>
    <p:extLst>
      <p:ext uri="{BB962C8B-B14F-4D97-AF65-F5344CB8AC3E}">
        <p14:creationId xmlns:p14="http://schemas.microsoft.com/office/powerpoint/2010/main" val="1018254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1FE28729-F4FD-4B4C-9BAB-E5880393E8A2}"/>
              </a:ext>
            </a:extLst>
          </p:cNvPr>
          <p:cNvSpPr txBox="1"/>
          <p:nvPr/>
        </p:nvSpPr>
        <p:spPr>
          <a:xfrm>
            <a:off x="1468649" y="317748"/>
            <a:ext cx="9148658" cy="63248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250000"/>
              </a:lnSpc>
              <a:buFont typeface="Arial" pitchFamily="34" charset="0"/>
              <a:buChar char="•"/>
            </a:pPr>
            <a:r>
              <a:rPr lang="zh-TW" altLang="zh-TW" sz="2400" dirty="0" smtClean="0">
                <a:latin typeface="標楷體" pitchFamily="65" charset="-120"/>
                <a:ea typeface="標楷體" pitchFamily="65" charset="-120"/>
              </a:rPr>
              <a:t>學習</a:t>
            </a:r>
            <a:r>
              <a:rPr lang="zh-TW" altLang="zh-TW" sz="2400" dirty="0">
                <a:latin typeface="標楷體" pitchFamily="65" charset="-120"/>
                <a:ea typeface="標楷體" pitchFamily="65" charset="-120"/>
              </a:rPr>
              <a:t>高科技教材</a:t>
            </a:r>
            <a:r>
              <a:rPr lang="en-US" altLang="zh-TW" sz="2400" dirty="0">
                <a:latin typeface="標楷體" pitchFamily="65" charset="-120"/>
                <a:ea typeface="標楷體" pitchFamily="65" charset="-120"/>
              </a:rPr>
              <a:t>--</a:t>
            </a:r>
            <a:r>
              <a:rPr lang="zh-TW" altLang="zh-TW" sz="2400" dirty="0">
                <a:latin typeface="標楷體" pitchFamily="65" charset="-120"/>
                <a:ea typeface="標楷體" pitchFamily="65" charset="-120"/>
              </a:rPr>
              <a:t>培養內在的邏輯思考能力和基本生存能力</a:t>
            </a:r>
            <a:r>
              <a:rPr lang="zh-TW" altLang="en-US" sz="2400" dirty="0">
                <a:effectLst/>
                <a:latin typeface="標楷體" pitchFamily="65" charset="-120"/>
                <a:ea typeface="標楷體" pitchFamily="65" charset="-120"/>
              </a:rPr>
              <a:t>取</a:t>
            </a:r>
            <a:r>
              <a:rPr lang="zh-TW" altLang="en-US" sz="2400" dirty="0" smtClean="0">
                <a:effectLst/>
                <a:latin typeface="標楷體" pitchFamily="65" charset="-120"/>
                <a:ea typeface="標楷體" pitchFamily="65" charset="-120"/>
              </a:rPr>
              <a:t>向</a:t>
            </a:r>
            <a:endParaRPr lang="en-US" altLang="zh-TW" sz="2400" dirty="0">
              <a:latin typeface="標楷體" pitchFamily="65" charset="-120"/>
              <a:ea typeface="標楷體" pitchFamily="65" charset="-120"/>
            </a:endParaRPr>
          </a:p>
          <a:p>
            <a:pPr marL="342900" indent="-342900">
              <a:lnSpc>
                <a:spcPct val="250000"/>
              </a:lnSpc>
              <a:buFont typeface="Arial" pitchFamily="34" charset="0"/>
              <a:buChar char="•"/>
            </a:pPr>
            <a:r>
              <a:rPr lang="zh-TW" altLang="zh-TW" sz="2400" dirty="0" smtClean="0">
                <a:latin typeface="標楷體" pitchFamily="65" charset="-120"/>
                <a:ea typeface="標楷體" pitchFamily="65" charset="-120"/>
              </a:rPr>
              <a:t>提倡</a:t>
            </a:r>
            <a:r>
              <a:rPr lang="zh-TW" altLang="zh-TW" sz="2400" dirty="0">
                <a:latin typeface="標楷體" pitchFamily="65" charset="-120"/>
                <a:ea typeface="標楷體" pitchFamily="65" charset="-120"/>
              </a:rPr>
              <a:t>創新的環節</a:t>
            </a:r>
            <a:r>
              <a:rPr lang="zh-TW" altLang="en-US" sz="2400" dirty="0">
                <a:latin typeface="標楷體" pitchFamily="65" charset="-120"/>
                <a:ea typeface="標楷體" pitchFamily="65" charset="-120"/>
              </a:rPr>
              <a:t>的課程 </a:t>
            </a:r>
            <a:r>
              <a:rPr lang="en" altLang="zh-TW" sz="1600" dirty="0" smtClean="0">
                <a:latin typeface="Calibri" pitchFamily="34" charset="0"/>
                <a:ea typeface="標楷體" pitchFamily="65" charset="-120"/>
                <a:cs typeface="Calibri" pitchFamily="34" charset="0"/>
                <a:hlinkClick r:id="rId3"/>
              </a:rPr>
              <a:t>https</a:t>
            </a:r>
            <a:r>
              <a:rPr lang="en" altLang="zh-TW" sz="1600" dirty="0">
                <a:latin typeface="Calibri" pitchFamily="34" charset="0"/>
                <a:ea typeface="標楷體" pitchFamily="65" charset="-120"/>
                <a:cs typeface="Calibri" pitchFamily="34" charset="0"/>
                <a:hlinkClick r:id="rId3"/>
              </a:rPr>
              <a:t>://topic.parenting.com.tw/issue/2015forum/see2-6.html</a:t>
            </a:r>
            <a:r>
              <a:rPr lang="en" altLang="zh-TW" dirty="0">
                <a:latin typeface="標楷體" pitchFamily="65" charset="-120"/>
                <a:ea typeface="標楷體" pitchFamily="65" charset="-120"/>
              </a:rPr>
              <a:t/>
            </a:r>
            <a:br>
              <a:rPr lang="en" altLang="zh-TW" dirty="0">
                <a:latin typeface="標楷體" pitchFamily="65" charset="-120"/>
                <a:ea typeface="標楷體" pitchFamily="65" charset="-120"/>
              </a:rPr>
            </a:br>
            <a:r>
              <a:rPr lang="zh-TW" altLang="en-US" sz="1600" dirty="0">
                <a:latin typeface="Calibri" pitchFamily="34" charset="0"/>
                <a:ea typeface="標楷體" pitchFamily="65" charset="-120"/>
                <a:cs typeface="Calibri" pitchFamily="34" charset="0"/>
              </a:rPr>
              <a:t>                                            </a:t>
            </a:r>
            <a:r>
              <a:rPr lang="zh-TW" altLang="en-US" sz="1600" dirty="0" smtClean="0">
                <a:latin typeface="Calibri" pitchFamily="34" charset="0"/>
                <a:ea typeface="標楷體" pitchFamily="65" charset="-120"/>
                <a:cs typeface="Calibri" pitchFamily="34" charset="0"/>
              </a:rPr>
              <a:t>                         </a:t>
            </a:r>
            <a:r>
              <a:rPr lang="en" altLang="zh-TW" sz="1600" dirty="0">
                <a:latin typeface="Calibri" pitchFamily="34" charset="0"/>
                <a:ea typeface="標楷體" pitchFamily="65" charset="-120"/>
                <a:cs typeface="Calibri" pitchFamily="34" charset="0"/>
                <a:hlinkClick r:id="rId4"/>
              </a:rPr>
              <a:t>https://</a:t>
            </a:r>
            <a:r>
              <a:rPr lang="en" altLang="zh-TW" sz="1600" dirty="0" smtClean="0">
                <a:latin typeface="Calibri" pitchFamily="34" charset="0"/>
                <a:ea typeface="標楷體" pitchFamily="65" charset="-120"/>
                <a:cs typeface="Calibri" pitchFamily="34" charset="0"/>
                <a:hlinkClick r:id="rId4"/>
              </a:rPr>
              <a:t>topic.parenting.com.tw/issue/2015forum/see2.html</a:t>
            </a:r>
            <a:endParaRPr lang="en" altLang="zh-TW" dirty="0" smtClean="0">
              <a:latin typeface="Calibri" pitchFamily="34" charset="0"/>
              <a:ea typeface="標楷體" pitchFamily="65" charset="-120"/>
              <a:cs typeface="Calibri" pitchFamily="34" charset="0"/>
            </a:endParaRPr>
          </a:p>
          <a:p>
            <a:pPr marL="342900" indent="-342900">
              <a:lnSpc>
                <a:spcPct val="250000"/>
              </a:lnSpc>
              <a:buFont typeface="Arial" pitchFamily="34" charset="0"/>
              <a:buChar char="•"/>
            </a:pPr>
            <a:r>
              <a:rPr lang="zh-TW" altLang="zh-TW" sz="2400" dirty="0" smtClean="0">
                <a:latin typeface="標楷體" pitchFamily="65" charset="-120"/>
                <a:ea typeface="標楷體" pitchFamily="65" charset="-120"/>
              </a:rPr>
              <a:t>從</a:t>
            </a:r>
            <a:r>
              <a:rPr lang="zh-TW" altLang="zh-TW" sz="2400" dirty="0">
                <a:latin typeface="標楷體" pitchFamily="65" charset="-120"/>
                <a:ea typeface="標楷體" pitchFamily="65" charset="-120"/>
              </a:rPr>
              <a:t>教師端去改變教學方式</a:t>
            </a:r>
            <a:r>
              <a:rPr lang="zh-TW" altLang="zh-TW" sz="2400" dirty="0">
                <a:effectLst/>
                <a:latin typeface="標楷體" pitchFamily="65" charset="-120"/>
                <a:ea typeface="標楷體" pitchFamily="65" charset="-120"/>
              </a:rPr>
              <a:t> </a:t>
            </a:r>
            <a:r>
              <a:rPr lang="zh-TW" altLang="en-US" sz="2400" dirty="0">
                <a:effectLst/>
                <a:latin typeface="標楷體" pitchFamily="65" charset="-120"/>
                <a:ea typeface="標楷體" pitchFamily="65" charset="-120"/>
              </a:rPr>
              <a:t>，</a:t>
            </a:r>
            <a:r>
              <a:rPr lang="zh-TW" altLang="zh-TW" sz="2400" dirty="0">
                <a:latin typeface="標楷體" pitchFamily="65" charset="-120"/>
                <a:ea typeface="標楷體" pitchFamily="65" charset="-120"/>
              </a:rPr>
              <a:t>打破分類孩童的刻板印象</a:t>
            </a:r>
            <a:r>
              <a:rPr lang="zh-TW" altLang="zh-TW" sz="2400" dirty="0">
                <a:effectLst/>
                <a:latin typeface="標楷體" pitchFamily="65" charset="-120"/>
                <a:ea typeface="標楷體" pitchFamily="65" charset="-120"/>
              </a:rPr>
              <a:t> </a:t>
            </a:r>
            <a:endParaRPr lang="en-US" altLang="zh-TW" sz="2400" dirty="0" smtClean="0">
              <a:effectLst/>
              <a:latin typeface="標楷體" pitchFamily="65" charset="-120"/>
              <a:ea typeface="標楷體" pitchFamily="65" charset="-120"/>
            </a:endParaRPr>
          </a:p>
          <a:p>
            <a:pPr marL="342900" indent="-342900">
              <a:lnSpc>
                <a:spcPct val="250000"/>
              </a:lnSpc>
              <a:buFont typeface="Arial" pitchFamily="34" charset="0"/>
              <a:buChar char="•"/>
            </a:pPr>
            <a:r>
              <a:rPr lang="zh-TW" altLang="zh-TW" sz="2400" dirty="0" smtClean="0">
                <a:latin typeface="標楷體" pitchFamily="65" charset="-120"/>
                <a:ea typeface="標楷體" pitchFamily="65" charset="-120"/>
              </a:rPr>
              <a:t>關心</a:t>
            </a:r>
            <a:r>
              <a:rPr lang="zh-TW" altLang="zh-TW" sz="2400" dirty="0">
                <a:latin typeface="標楷體" pitchFamily="65" charset="-120"/>
                <a:ea typeface="標楷體" pitchFamily="65" charset="-120"/>
              </a:rPr>
              <a:t>孩子的學習方式，怎麼學而不是學</a:t>
            </a:r>
            <a:r>
              <a:rPr lang="zh-TW" altLang="zh-TW" sz="2400" dirty="0" smtClean="0">
                <a:latin typeface="標楷體" pitchFamily="65" charset="-120"/>
                <a:ea typeface="標楷體" pitchFamily="65" charset="-120"/>
              </a:rPr>
              <a:t>什麼</a:t>
            </a:r>
            <a:endParaRPr lang="en-US" altLang="zh-TW" sz="2400" dirty="0" smtClean="0">
              <a:latin typeface="標楷體" pitchFamily="65" charset="-120"/>
              <a:ea typeface="標楷體" pitchFamily="65" charset="-120"/>
            </a:endParaRPr>
          </a:p>
          <a:p>
            <a:pPr marL="342900" indent="-342900">
              <a:lnSpc>
                <a:spcPct val="250000"/>
              </a:lnSpc>
              <a:buFont typeface="Arial" pitchFamily="34" charset="0"/>
              <a:buChar char="•"/>
            </a:pPr>
            <a:r>
              <a:rPr lang="zh-TW" altLang="zh-TW" sz="2400" dirty="0" smtClean="0">
                <a:latin typeface="標楷體" pitchFamily="65" charset="-120"/>
                <a:ea typeface="標楷體" pitchFamily="65" charset="-120"/>
              </a:rPr>
              <a:t>學</a:t>
            </a:r>
            <a:r>
              <a:rPr lang="zh-TW" altLang="zh-TW" sz="2400" dirty="0">
                <a:latin typeface="標楷體" pitchFamily="65" charset="-120"/>
                <a:ea typeface="標楷體" pitchFamily="65" charset="-120"/>
              </a:rPr>
              <a:t>得快不等於學得好的迷</a:t>
            </a:r>
            <a:r>
              <a:rPr lang="zh-TW" altLang="zh-TW" sz="2400" dirty="0" smtClean="0">
                <a:latin typeface="標楷體" pitchFamily="65" charset="-120"/>
                <a:ea typeface="標楷體" pitchFamily="65" charset="-120"/>
              </a:rPr>
              <a:t>思</a:t>
            </a:r>
            <a:endParaRPr lang="en-US" altLang="zh-TW" sz="2400" dirty="0">
              <a:latin typeface="標楷體" pitchFamily="65" charset="-120"/>
              <a:ea typeface="標楷體" pitchFamily="65" charset="-120"/>
            </a:endParaRPr>
          </a:p>
          <a:p>
            <a:pPr marL="342900" indent="-342900">
              <a:lnSpc>
                <a:spcPct val="250000"/>
              </a:lnSpc>
              <a:buFont typeface="Arial" pitchFamily="34" charset="0"/>
              <a:buChar char="•"/>
            </a:pPr>
            <a:r>
              <a:rPr lang="zh-TW" altLang="zh-TW" sz="2400" dirty="0" smtClean="0">
                <a:latin typeface="標楷體" pitchFamily="65" charset="-120"/>
                <a:ea typeface="標楷體" pitchFamily="65" charset="-120"/>
              </a:rPr>
              <a:t>改變</a:t>
            </a:r>
            <a:r>
              <a:rPr lang="zh-TW" altLang="zh-TW" sz="2400" dirty="0">
                <a:latin typeface="標楷體" pitchFamily="65" charset="-120"/>
                <a:ea typeface="標楷體" pitchFamily="65" charset="-120"/>
              </a:rPr>
              <a:t>公眾看法</a:t>
            </a:r>
            <a:r>
              <a:rPr lang="zh-TW" altLang="zh-TW" sz="2400" dirty="0">
                <a:effectLst/>
                <a:latin typeface="標楷體" pitchFamily="65" charset="-120"/>
                <a:ea typeface="標楷體" pitchFamily="65" charset="-120"/>
              </a:rPr>
              <a:t> </a:t>
            </a:r>
            <a:endParaRPr kumimoji="1" lang="zh-TW" altLang="en-US" sz="2400" dirty="0">
              <a:latin typeface="標楷體" pitchFamily="65" charset="-120"/>
              <a:ea typeface="標楷體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988441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9719C5E-70A9-414D-AB43-23525E55BE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6654" y="92565"/>
            <a:ext cx="10515600" cy="909758"/>
          </a:xfrm>
        </p:spPr>
        <p:txBody>
          <a:bodyPr/>
          <a:lstStyle/>
          <a:p>
            <a:pPr algn="ctr"/>
            <a:r>
              <a:rPr kumimoji="1" lang="zh-CN" altLang="en-US" b="1" dirty="0">
                <a:latin typeface="標楷體" pitchFamily="65" charset="-120"/>
                <a:ea typeface="標楷體" pitchFamily="65" charset="-120"/>
              </a:rPr>
              <a:t>美國創新教學方式</a:t>
            </a:r>
            <a:endParaRPr kumimoji="1" lang="zh-TW" altLang="en-US" b="1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5ADBA38-7EC5-D547-AA98-19451421BF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5785" y="888023"/>
            <a:ext cx="10515600" cy="5671038"/>
          </a:xfrm>
        </p:spPr>
        <p:txBody>
          <a:bodyPr>
            <a:normAutofit fontScale="25000" lnSpcReduction="20000"/>
          </a:bodyPr>
          <a:lstStyle/>
          <a:p>
            <a:pPr>
              <a:lnSpc>
                <a:spcPct val="200000"/>
              </a:lnSpc>
            </a:pPr>
            <a:r>
              <a:rPr lang="zh-TW" altLang="zh-TW" sz="9600" dirty="0" smtClean="0">
                <a:latin typeface="標楷體" pitchFamily="65" charset="-120"/>
                <a:ea typeface="標楷體" pitchFamily="65" charset="-120"/>
              </a:rPr>
              <a:t>給予</a:t>
            </a:r>
            <a:r>
              <a:rPr lang="zh-TW" altLang="zh-TW" sz="9600" dirty="0">
                <a:latin typeface="標楷體" pitchFamily="65" charset="-120"/>
                <a:ea typeface="標楷體" pitchFamily="65" charset="-120"/>
              </a:rPr>
              <a:t>學生適合的學習幫助</a:t>
            </a:r>
            <a:r>
              <a:rPr lang="zh-TW" altLang="en-US" sz="9600" dirty="0">
                <a:latin typeface="標楷體" pitchFamily="65" charset="-120"/>
                <a:ea typeface="標楷體" pitchFamily="65" charset="-120"/>
              </a:rPr>
              <a:t>，</a:t>
            </a:r>
            <a:r>
              <a:rPr lang="zh-TW" altLang="zh-TW" sz="9600" dirty="0">
                <a:latin typeface="標楷體" pitchFamily="65" charset="-120"/>
                <a:ea typeface="標楷體" pitchFamily="65" charset="-120"/>
              </a:rPr>
              <a:t>自行訂定作業進度</a:t>
            </a:r>
            <a:r>
              <a:rPr lang="zh-TW" altLang="zh-TW" sz="9600" dirty="0">
                <a:effectLst/>
                <a:latin typeface="標楷體" pitchFamily="65" charset="-120"/>
                <a:ea typeface="標楷體" pitchFamily="65" charset="-120"/>
              </a:rPr>
              <a:t> </a:t>
            </a:r>
            <a:endParaRPr lang="en-US" altLang="zh-TW" sz="9600" dirty="0" smtClean="0">
              <a:effectLst/>
              <a:latin typeface="標楷體" pitchFamily="65" charset="-120"/>
              <a:ea typeface="標楷體" pitchFamily="65" charset="-120"/>
            </a:endParaRPr>
          </a:p>
          <a:p>
            <a:pPr>
              <a:lnSpc>
                <a:spcPct val="200000"/>
              </a:lnSpc>
            </a:pPr>
            <a:r>
              <a:rPr lang="zh-TW" altLang="zh-TW" sz="9600" dirty="0" smtClean="0">
                <a:latin typeface="標楷體" pitchFamily="65" charset="-120"/>
                <a:ea typeface="標楷體" pitchFamily="65" charset="-120"/>
              </a:rPr>
              <a:t>瑟</a:t>
            </a:r>
            <a:r>
              <a:rPr lang="zh-TW" altLang="zh-TW" sz="9600" dirty="0">
                <a:latin typeface="標楷體" pitchFamily="65" charset="-120"/>
                <a:ea typeface="標楷體" pitchFamily="65" charset="-120"/>
              </a:rPr>
              <a:t>谷學校推出沒老師沒課程進度表的學校</a:t>
            </a:r>
            <a:r>
              <a:rPr lang="zh-TW" altLang="zh-TW" sz="9600" dirty="0">
                <a:effectLst/>
                <a:latin typeface="標楷體" pitchFamily="65" charset="-120"/>
                <a:ea typeface="標楷體" pitchFamily="65" charset="-120"/>
              </a:rPr>
              <a:t> </a:t>
            </a:r>
            <a:endParaRPr lang="en-US" altLang="zh-TW" sz="9600" dirty="0" smtClean="0">
              <a:effectLst/>
              <a:latin typeface="標楷體" pitchFamily="65" charset="-120"/>
              <a:ea typeface="標楷體" pitchFamily="65" charset="-120"/>
            </a:endParaRPr>
          </a:p>
          <a:p>
            <a:pPr>
              <a:lnSpc>
                <a:spcPct val="200000"/>
              </a:lnSpc>
            </a:pPr>
            <a:r>
              <a:rPr lang="zh-TW" altLang="zh-TW" sz="9600" dirty="0" smtClean="0">
                <a:latin typeface="標楷體" pitchFamily="65" charset="-120"/>
                <a:ea typeface="標楷體" pitchFamily="65" charset="-120"/>
              </a:rPr>
              <a:t>推出</a:t>
            </a:r>
            <a:r>
              <a:rPr lang="zh-TW" altLang="zh-TW" sz="9600" dirty="0">
                <a:latin typeface="標楷體" pitchFamily="65" charset="-120"/>
                <a:ea typeface="標楷體" pitchFamily="65" charset="-120"/>
              </a:rPr>
              <a:t>雙語學校</a:t>
            </a:r>
            <a:r>
              <a:rPr lang="zh-TW" altLang="zh-TW" sz="9600" dirty="0">
                <a:effectLst/>
                <a:latin typeface="標楷體" pitchFamily="65" charset="-120"/>
                <a:ea typeface="標楷體" pitchFamily="65" charset="-120"/>
              </a:rPr>
              <a:t> </a:t>
            </a:r>
            <a:r>
              <a:rPr lang="zh-TW" altLang="en-US" sz="9600" dirty="0">
                <a:effectLst/>
                <a:latin typeface="標楷體" pitchFamily="65" charset="-120"/>
                <a:ea typeface="標楷體" pitchFamily="65" charset="-120"/>
              </a:rPr>
              <a:t>，強調</a:t>
            </a:r>
            <a:r>
              <a:rPr lang="zh-TW" altLang="zh-TW" sz="9600" dirty="0">
                <a:latin typeface="標楷體" pitchFamily="65" charset="-120"/>
                <a:ea typeface="標楷體" pitchFamily="65" charset="-120"/>
              </a:rPr>
              <a:t>學習跨文化的思想</a:t>
            </a:r>
            <a:r>
              <a:rPr lang="zh-TW" altLang="zh-TW" sz="9600" dirty="0">
                <a:effectLst/>
                <a:latin typeface="標楷體" pitchFamily="65" charset="-120"/>
                <a:ea typeface="標楷體" pitchFamily="65" charset="-120"/>
              </a:rPr>
              <a:t> </a:t>
            </a:r>
            <a:r>
              <a:rPr lang="zh-TW" altLang="en-US" sz="9600" dirty="0">
                <a:effectLst/>
                <a:latin typeface="標楷體" pitchFamily="65" charset="-120"/>
                <a:ea typeface="標楷體" pitchFamily="65" charset="-120"/>
              </a:rPr>
              <a:t> </a:t>
            </a:r>
            <a:r>
              <a:rPr lang="en" altLang="zh-TW" sz="5600" dirty="0">
                <a:effectLst/>
                <a:latin typeface="Calibri" pitchFamily="34" charset="0"/>
                <a:ea typeface="標楷體" pitchFamily="65" charset="-120"/>
                <a:cs typeface="Calibri" pitchFamily="34" charset="0"/>
                <a:hlinkClick r:id="rId3"/>
              </a:rPr>
              <a:t>https://</a:t>
            </a:r>
            <a:r>
              <a:rPr lang="en" altLang="zh-TW" sz="5600" dirty="0" smtClean="0">
                <a:effectLst/>
                <a:latin typeface="Calibri" pitchFamily="34" charset="0"/>
                <a:ea typeface="標楷體" pitchFamily="65" charset="-120"/>
                <a:cs typeface="Calibri" pitchFamily="34" charset="0"/>
                <a:hlinkClick r:id="rId3"/>
              </a:rPr>
              <a:t>www.parenting.com.tw/article/5067553</a:t>
            </a:r>
            <a:endParaRPr lang="en" altLang="zh-TW" sz="5600" dirty="0" smtClean="0">
              <a:effectLst/>
              <a:latin typeface="Calibri" pitchFamily="34" charset="0"/>
              <a:ea typeface="標楷體" pitchFamily="65" charset="-120"/>
              <a:cs typeface="Calibri" pitchFamily="34" charset="0"/>
            </a:endParaRPr>
          </a:p>
          <a:p>
            <a:pPr>
              <a:lnSpc>
                <a:spcPct val="200000"/>
              </a:lnSpc>
            </a:pPr>
            <a:r>
              <a:rPr lang="zh-TW" altLang="zh-TW" sz="9600" dirty="0" smtClean="0">
                <a:latin typeface="標楷體" pitchFamily="65" charset="-120"/>
                <a:ea typeface="標楷體" pitchFamily="65" charset="-120"/>
              </a:rPr>
              <a:t>史</a:t>
            </a:r>
            <a:r>
              <a:rPr lang="zh-TW" altLang="zh-TW" sz="9600" dirty="0">
                <a:latin typeface="標楷體" pitchFamily="65" charset="-120"/>
                <a:ea typeface="標楷體" pitchFamily="65" charset="-120"/>
              </a:rPr>
              <a:t>丹佛大學更推出對未來教育的願景</a:t>
            </a:r>
            <a:r>
              <a:rPr lang="zh-TW" altLang="zh-TW" sz="9600" dirty="0">
                <a:effectLst/>
                <a:latin typeface="標楷體" pitchFamily="65" charset="-120"/>
                <a:ea typeface="標楷體" pitchFamily="65" charset="-120"/>
              </a:rPr>
              <a:t> </a:t>
            </a:r>
            <a:r>
              <a:rPr lang="zh-TW" altLang="en-US" sz="9600" dirty="0" smtClean="0">
                <a:effectLst/>
                <a:latin typeface="標楷體" pitchFamily="65" charset="-120"/>
                <a:ea typeface="標楷體" pitchFamily="65" charset="-120"/>
              </a:rPr>
              <a:t>：</a:t>
            </a:r>
            <a:r>
              <a:rPr lang="en-US" altLang="zh-TW" sz="9600" dirty="0" smtClean="0">
                <a:effectLst/>
                <a:latin typeface="標楷體" pitchFamily="65" charset="-120"/>
                <a:ea typeface="標楷體" pitchFamily="65" charset="-120"/>
              </a:rPr>
              <a:t/>
            </a:r>
            <a:br>
              <a:rPr lang="en-US" altLang="zh-TW" sz="9600" dirty="0" smtClean="0">
                <a:effectLst/>
                <a:latin typeface="標楷體" pitchFamily="65" charset="-120"/>
                <a:ea typeface="標楷體" pitchFamily="65" charset="-120"/>
              </a:rPr>
            </a:br>
            <a:r>
              <a:rPr lang="zh-TW" altLang="en-US" sz="9600" dirty="0" smtClean="0">
                <a:effectLst/>
                <a:latin typeface="標楷體" pitchFamily="65" charset="-120"/>
                <a:ea typeface="標楷體" pitchFamily="65" charset="-120"/>
              </a:rPr>
              <a:t>   </a:t>
            </a:r>
            <a:r>
              <a:rPr lang="en-US" altLang="zh-TW" sz="9600" dirty="0" smtClean="0">
                <a:latin typeface="標楷體" pitchFamily="65" charset="-120"/>
                <a:ea typeface="標楷體" pitchFamily="65" charset="-120"/>
              </a:rPr>
              <a:t>1</a:t>
            </a:r>
            <a:r>
              <a:rPr lang="zh-TW" altLang="zh-TW" sz="9600" dirty="0">
                <a:latin typeface="標楷體" pitchFamily="65" charset="-120"/>
                <a:ea typeface="標楷體" pitchFamily="65" charset="-120"/>
              </a:rPr>
              <a:t>、隨時學和隨時停 </a:t>
            </a:r>
            <a:r>
              <a:rPr lang="en-US" altLang="zh-TW" sz="9600" dirty="0">
                <a:latin typeface="標楷體" pitchFamily="65" charset="-120"/>
                <a:ea typeface="標楷體" pitchFamily="65" charset="-120"/>
              </a:rPr>
              <a:t/>
            </a:r>
            <a:br>
              <a:rPr lang="en-US" altLang="zh-TW" sz="9600" dirty="0">
                <a:latin typeface="標楷體" pitchFamily="65" charset="-120"/>
                <a:ea typeface="標楷體" pitchFamily="65" charset="-120"/>
              </a:rPr>
            </a:br>
            <a:r>
              <a:rPr lang="zh-TW" altLang="en-US" sz="9600" dirty="0">
                <a:latin typeface="標楷體" pitchFamily="65" charset="-120"/>
                <a:ea typeface="標楷體" pitchFamily="65" charset="-120"/>
              </a:rPr>
              <a:t>   </a:t>
            </a:r>
            <a:r>
              <a:rPr lang="en-US" altLang="zh-TW" sz="9600" dirty="0">
                <a:latin typeface="標楷體" pitchFamily="65" charset="-120"/>
                <a:ea typeface="標楷體" pitchFamily="65" charset="-120"/>
              </a:rPr>
              <a:t>2</a:t>
            </a:r>
            <a:r>
              <a:rPr lang="zh-TW" altLang="zh-TW" sz="9600" dirty="0">
                <a:latin typeface="標楷體" pitchFamily="65" charset="-120"/>
                <a:ea typeface="標楷體" pitchFamily="65" charset="-120"/>
              </a:rPr>
              <a:t>、從年級的區分變成階段區分 </a:t>
            </a:r>
            <a:r>
              <a:rPr lang="en-US" altLang="zh-TW" sz="9600" dirty="0">
                <a:latin typeface="標楷體" pitchFamily="65" charset="-120"/>
                <a:ea typeface="標楷體" pitchFamily="65" charset="-120"/>
              </a:rPr>
              <a:t/>
            </a:r>
            <a:br>
              <a:rPr lang="en-US" altLang="zh-TW" sz="9600" dirty="0">
                <a:latin typeface="標楷體" pitchFamily="65" charset="-120"/>
                <a:ea typeface="標楷體" pitchFamily="65" charset="-120"/>
              </a:rPr>
            </a:br>
            <a:r>
              <a:rPr lang="zh-TW" altLang="en-US" sz="9600" dirty="0">
                <a:latin typeface="標楷體" pitchFamily="65" charset="-120"/>
                <a:ea typeface="標楷體" pitchFamily="65" charset="-120"/>
              </a:rPr>
              <a:t>   </a:t>
            </a:r>
            <a:r>
              <a:rPr lang="en-US" altLang="zh-TW" sz="9600" dirty="0">
                <a:latin typeface="標楷體" pitchFamily="65" charset="-120"/>
                <a:ea typeface="標楷體" pitchFamily="65" charset="-120"/>
              </a:rPr>
              <a:t>3</a:t>
            </a:r>
            <a:r>
              <a:rPr lang="zh-TW" altLang="zh-TW" sz="9600" dirty="0">
                <a:latin typeface="標楷體" pitchFamily="65" charset="-120"/>
                <a:ea typeface="標楷體" pitchFamily="65" charset="-120"/>
              </a:rPr>
              <a:t>、從學知識到練能力 </a:t>
            </a:r>
            <a:r>
              <a:rPr lang="en-US" altLang="zh-TW" sz="9600" dirty="0">
                <a:latin typeface="標楷體" pitchFamily="65" charset="-120"/>
                <a:ea typeface="標楷體" pitchFamily="65" charset="-120"/>
              </a:rPr>
              <a:t/>
            </a:r>
            <a:br>
              <a:rPr lang="en-US" altLang="zh-TW" sz="9600" dirty="0">
                <a:latin typeface="標楷體" pitchFamily="65" charset="-120"/>
                <a:ea typeface="標楷體" pitchFamily="65" charset="-120"/>
              </a:rPr>
            </a:br>
            <a:r>
              <a:rPr lang="zh-TW" altLang="en-US" sz="9600" dirty="0">
                <a:latin typeface="標楷體" pitchFamily="65" charset="-120"/>
                <a:ea typeface="標楷體" pitchFamily="65" charset="-120"/>
              </a:rPr>
              <a:t>   </a:t>
            </a:r>
            <a:r>
              <a:rPr lang="en-US" altLang="zh-TW" sz="9600" dirty="0">
                <a:latin typeface="標楷體" pitchFamily="65" charset="-120"/>
                <a:ea typeface="標楷體" pitchFamily="65" charset="-120"/>
              </a:rPr>
              <a:t>4</a:t>
            </a:r>
            <a:r>
              <a:rPr lang="zh-TW" altLang="zh-TW" sz="9600" dirty="0">
                <a:latin typeface="標楷體" pitchFamily="65" charset="-120"/>
                <a:ea typeface="標楷體" pitchFamily="65" charset="-120"/>
              </a:rPr>
              <a:t>、永遠追尋為什麼和行動</a:t>
            </a:r>
            <a:endParaRPr lang="en-US" altLang="zh-TW" sz="9600" dirty="0">
              <a:effectLst/>
              <a:latin typeface="標楷體" pitchFamily="65" charset="-120"/>
              <a:ea typeface="標楷體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457190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A539DF0-9BE1-EE45-9FB6-CF7D75D5C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446" y="127733"/>
            <a:ext cx="10515600" cy="769083"/>
          </a:xfrm>
        </p:spPr>
        <p:txBody>
          <a:bodyPr/>
          <a:lstStyle/>
          <a:p>
            <a:pPr algn="ctr"/>
            <a:r>
              <a:rPr kumimoji="1" lang="zh-TW" altLang="en-US" b="1" dirty="0">
                <a:latin typeface="標楷體" pitchFamily="65" charset="-120"/>
                <a:ea typeface="標楷體" pitchFamily="65" charset="-120"/>
              </a:rPr>
              <a:t>美國與台灣教學差異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D29ACE98-CC88-4340-89A6-9F0B96C9F28A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1246" y="1230924"/>
            <a:ext cx="8484353" cy="510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881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6D93397-00C6-0349-AB47-AFAB0B1BAC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4239" y="180487"/>
            <a:ext cx="10515600" cy="830629"/>
          </a:xfrm>
        </p:spPr>
        <p:txBody>
          <a:bodyPr/>
          <a:lstStyle/>
          <a:p>
            <a:pPr algn="ctr"/>
            <a:r>
              <a:rPr kumimoji="1" lang="zh-TW" altLang="en-US" b="1" dirty="0">
                <a:latin typeface="標楷體" pitchFamily="65" charset="-120"/>
                <a:ea typeface="標楷體" pitchFamily="65" charset="-120"/>
              </a:rPr>
              <a:t>英國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D25C1D5-A05D-694B-9C4F-7A697CC41A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9746" y="1500310"/>
            <a:ext cx="10515600" cy="4351338"/>
          </a:xfrm>
        </p:spPr>
        <p:txBody>
          <a:bodyPr>
            <a:normAutofit/>
          </a:bodyPr>
          <a:lstStyle/>
          <a:p>
            <a:pPr>
              <a:lnSpc>
                <a:spcPct val="250000"/>
              </a:lnSpc>
              <a:buFont typeface="Wingdings" pitchFamily="2" charset="2"/>
              <a:buChar char="l"/>
            </a:pPr>
            <a:r>
              <a:rPr lang="zh-TW" altLang="zh-TW" sz="1800" dirty="0" smtClean="0">
                <a:latin typeface="標楷體" pitchFamily="65" charset="-120"/>
                <a:ea typeface="標楷體" pitchFamily="65" charset="-120"/>
              </a:rPr>
              <a:t>電腦</a:t>
            </a:r>
            <a:r>
              <a:rPr lang="zh-TW" altLang="zh-TW" sz="1800" dirty="0">
                <a:latin typeface="標楷體" pitchFamily="65" charset="-120"/>
                <a:ea typeface="標楷體" pitchFamily="65" charset="-120"/>
              </a:rPr>
              <a:t>科學納入全國中小學課</a:t>
            </a:r>
            <a:r>
              <a:rPr lang="zh-TW" altLang="zh-TW" sz="1800" dirty="0" smtClean="0">
                <a:latin typeface="標楷體" pitchFamily="65" charset="-120"/>
                <a:ea typeface="標楷體" pitchFamily="65" charset="-120"/>
              </a:rPr>
              <a:t>綱</a:t>
            </a:r>
            <a:endParaRPr lang="en-US" altLang="zh-TW" sz="1800" dirty="0" smtClean="0">
              <a:latin typeface="標楷體" pitchFamily="65" charset="-120"/>
              <a:ea typeface="標楷體" pitchFamily="65" charset="-120"/>
            </a:endParaRPr>
          </a:p>
          <a:p>
            <a:pPr>
              <a:lnSpc>
                <a:spcPct val="250000"/>
              </a:lnSpc>
              <a:buFont typeface="Wingdings" pitchFamily="2" charset="2"/>
              <a:buChar char="l"/>
            </a:pPr>
            <a:r>
              <a:rPr lang="zh-TW" altLang="zh-TW" sz="1800" dirty="0" smtClean="0">
                <a:latin typeface="標楷體" pitchFamily="65" charset="-120"/>
                <a:ea typeface="標楷體" pitchFamily="65" charset="-120"/>
              </a:rPr>
              <a:t>面臨</a:t>
            </a:r>
            <a:r>
              <a:rPr lang="zh-TW" altLang="zh-TW" sz="1800" dirty="0">
                <a:latin typeface="標楷體" pitchFamily="65" charset="-120"/>
                <a:ea typeface="標楷體" pitchFamily="65" charset="-120"/>
              </a:rPr>
              <a:t>師資缺乏的情況</a:t>
            </a:r>
            <a:r>
              <a:rPr lang="zh-TW" altLang="en-US" sz="1800" dirty="0">
                <a:latin typeface="標楷體" pitchFamily="65" charset="-120"/>
                <a:ea typeface="標楷體" pitchFamily="65" charset="-120"/>
              </a:rPr>
              <a:t>，</a:t>
            </a:r>
            <a:r>
              <a:rPr lang="zh-TW" altLang="zh-TW" sz="1800" dirty="0">
                <a:latin typeface="標楷體" pitchFamily="65" charset="-120"/>
                <a:ea typeface="標楷體" pitchFamily="65" charset="-120"/>
              </a:rPr>
              <a:t>還是不斷提醒要持續精進自己的科技能力</a:t>
            </a:r>
            <a:r>
              <a:rPr lang="zh-TW" altLang="zh-TW" sz="1800" dirty="0">
                <a:effectLst/>
                <a:latin typeface="標楷體" pitchFamily="65" charset="-120"/>
                <a:ea typeface="標楷體" pitchFamily="65" charset="-120"/>
              </a:rPr>
              <a:t> </a:t>
            </a:r>
            <a:endParaRPr lang="en-US" altLang="zh-TW" sz="1800" dirty="0">
              <a:effectLst/>
              <a:latin typeface="標楷體" pitchFamily="65" charset="-120"/>
              <a:ea typeface="標楷體" pitchFamily="65" charset="-120"/>
            </a:endParaRPr>
          </a:p>
          <a:p>
            <a:pPr marL="0" indent="0">
              <a:lnSpc>
                <a:spcPct val="250000"/>
              </a:lnSpc>
              <a:buNone/>
            </a:pPr>
            <a:r>
              <a:rPr lang="en-US" altLang="zh-TW" sz="1600" dirty="0">
                <a:effectLst/>
                <a:latin typeface="Calibri" pitchFamily="34" charset="0"/>
                <a:cs typeface="Calibri" pitchFamily="34" charset="0"/>
                <a:hlinkClick r:id="rId3"/>
              </a:rPr>
              <a:t>https://www.youtube.com/watch?v=VmbqT_BHvCY</a:t>
            </a:r>
            <a:endParaRPr kumimoji="1" lang="zh-TW" altLang="en-US" sz="1600" dirty="0">
              <a:latin typeface="Calibri" pitchFamily="34" charset="0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3122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3B977C9-3ECA-3640-B421-6763352300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zh-TW" altLang="en-US" b="1" dirty="0">
                <a:latin typeface="標楷體" pitchFamily="65" charset="-120"/>
                <a:ea typeface="標楷體" pitchFamily="65" charset="-120"/>
              </a:rPr>
              <a:t>小組分工說明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8EA1FA9-FA0B-1D43-915A-5D8C89F89F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kumimoji="1" lang="zh-TW" altLang="en-US" dirty="0">
                <a:latin typeface="標楷體" pitchFamily="65" charset="-120"/>
                <a:ea typeface="標楷體" pitchFamily="65" charset="-120"/>
              </a:rPr>
              <a:t>搜集資料</a:t>
            </a:r>
            <a:r>
              <a:rPr kumimoji="1" lang="zh-TW" altLang="en-US" dirty="0">
                <a:latin typeface="Calibri" pitchFamily="34" charset="0"/>
                <a:ea typeface="標楷體" pitchFamily="65" charset="-120"/>
                <a:cs typeface="Calibri" pitchFamily="34" charset="0"/>
              </a:rPr>
              <a:t>：</a:t>
            </a:r>
            <a:r>
              <a:rPr kumimoji="1" lang="zh-TW" altLang="en-US" dirty="0">
                <a:latin typeface="標楷體" pitchFamily="65" charset="-120"/>
                <a:ea typeface="標楷體" pitchFamily="65" charset="-120"/>
              </a:rPr>
              <a:t>全體組員</a:t>
            </a:r>
            <a:endParaRPr kumimoji="1" lang="en-US" altLang="zh-TW" dirty="0">
              <a:latin typeface="標楷體" pitchFamily="65" charset="-120"/>
              <a:ea typeface="標楷體" pitchFamily="65" charset="-120"/>
            </a:endParaRPr>
          </a:p>
          <a:p>
            <a:pPr>
              <a:lnSpc>
                <a:spcPct val="200000"/>
              </a:lnSpc>
            </a:pPr>
            <a:r>
              <a:rPr kumimoji="1" lang="en-US" altLang="zh-TW" dirty="0" smtClean="0">
                <a:latin typeface="Calibri" pitchFamily="34" charset="0"/>
                <a:ea typeface="標楷體" pitchFamily="65" charset="-120"/>
                <a:cs typeface="Calibri" pitchFamily="34" charset="0"/>
              </a:rPr>
              <a:t>PPT</a:t>
            </a:r>
            <a:r>
              <a:rPr kumimoji="1" lang="zh-CN" altLang="en-US" dirty="0" smtClean="0">
                <a:latin typeface="標楷體" pitchFamily="65" charset="-120"/>
                <a:ea typeface="標楷體" pitchFamily="65" charset="-120"/>
              </a:rPr>
              <a:t>總和</a:t>
            </a:r>
            <a:r>
              <a:rPr kumimoji="1" lang="zh-CN" altLang="en-US" dirty="0">
                <a:latin typeface="Calibri" pitchFamily="34" charset="0"/>
                <a:ea typeface="標楷體" pitchFamily="65" charset="-120"/>
                <a:cs typeface="Calibri" pitchFamily="34" charset="0"/>
              </a:rPr>
              <a:t>：</a:t>
            </a:r>
            <a:r>
              <a:rPr kumimoji="1" lang="zh-CN" altLang="en-US" dirty="0">
                <a:latin typeface="標楷體" pitchFamily="65" charset="-120"/>
                <a:ea typeface="標楷體" pitchFamily="65" charset="-120"/>
              </a:rPr>
              <a:t>陳思妍</a:t>
            </a:r>
            <a:endParaRPr kumimoji="1" lang="zh-TW" altLang="en-US" dirty="0">
              <a:latin typeface="標楷體" pitchFamily="65" charset="-120"/>
              <a:ea typeface="標楷體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169223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1613144" y="1943782"/>
            <a:ext cx="942999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 dirty="0" smtClean="0">
                <a:latin typeface="Calibri" pitchFamily="34" charset="0"/>
                <a:cs typeface="Calibri" pitchFamily="34" charset="0"/>
              </a:rPr>
              <a:t>Q2</a:t>
            </a:r>
            <a:r>
              <a:rPr lang="en-US" altLang="zh-TW" sz="3200" dirty="0">
                <a:latin typeface="Calibri" pitchFamily="34" charset="0"/>
                <a:cs typeface="Calibri" pitchFamily="34" charset="0"/>
              </a:rPr>
              <a:t>:</a:t>
            </a:r>
            <a:r>
              <a:rPr lang="zh-TW" altLang="zh-TW" sz="3200" dirty="0" smtClean="0">
                <a:latin typeface="標楷體" pitchFamily="65" charset="-120"/>
                <a:ea typeface="標楷體" pitchFamily="65" charset="-120"/>
              </a:rPr>
              <a:t>面對</a:t>
            </a:r>
            <a:r>
              <a:rPr lang="zh-TW" altLang="zh-TW" sz="3200" dirty="0">
                <a:latin typeface="標楷體" pitchFamily="65" charset="-120"/>
                <a:ea typeface="標楷體" pitchFamily="65" charset="-120"/>
              </a:rPr>
              <a:t>美國將科技融入學習，台灣教育可以如何將其帶入教學？</a:t>
            </a:r>
          </a:p>
        </p:txBody>
      </p:sp>
      <p:sp>
        <p:nvSpPr>
          <p:cNvPr id="22" name="標題 1">
            <a:extLst>
              <a:ext uri="{FF2B5EF4-FFF2-40B4-BE49-F238E27FC236}">
                <a16:creationId xmlns:a16="http://schemas.microsoft.com/office/drawing/2014/main" id="{E54C82CD-8A4B-A24F-8F80-3A1E95FEB3D2}"/>
              </a:ext>
            </a:extLst>
          </p:cNvPr>
          <p:cNvSpPr txBox="1">
            <a:spLocks/>
          </p:cNvSpPr>
          <p:nvPr/>
        </p:nvSpPr>
        <p:spPr>
          <a:xfrm>
            <a:off x="5492540" y="197945"/>
            <a:ext cx="1671201" cy="6627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>問題</a:t>
            </a:r>
            <a:r>
              <a:rPr lang="en-US" altLang="zh-TW" dirty="0">
                <a:latin typeface="Calibri" pitchFamily="34" charset="0"/>
                <a:cs typeface="Calibri" pitchFamily="34" charset="0"/>
              </a:rPr>
              <a:t>2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53014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5016967" y="2720765"/>
            <a:ext cx="20845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800" b="1" dirty="0">
                <a:solidFill>
                  <a:schemeClr val="tx2">
                    <a:lumMod val="50000"/>
                  </a:schemeClr>
                </a:solidFill>
                <a:latin typeface="標楷體" pitchFamily="65" charset="-120"/>
                <a:ea typeface="標楷體" pitchFamily="65" charset="-120"/>
              </a:rPr>
              <a:t>日本</a:t>
            </a:r>
            <a:endParaRPr lang="en-US" altLang="zh-TW" sz="4800" b="1" dirty="0" smtClean="0">
              <a:solidFill>
                <a:schemeClr val="tx2">
                  <a:lumMod val="50000"/>
                </a:schemeClr>
              </a:solidFill>
              <a:latin typeface="標楷體" pitchFamily="65" charset="-120"/>
              <a:ea typeface="標楷體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655990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文字方塊 25"/>
          <p:cNvSpPr txBox="1"/>
          <p:nvPr/>
        </p:nvSpPr>
        <p:spPr>
          <a:xfrm>
            <a:off x="4415813" y="56818"/>
            <a:ext cx="31683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 smtClean="0">
                <a:latin typeface="標楷體" pitchFamily="65" charset="-120"/>
                <a:ea typeface="標楷體" pitchFamily="65" charset="-120"/>
              </a:rPr>
              <a:t>日本教育</a:t>
            </a:r>
            <a:endParaRPr lang="zh-TW" altLang="en-US" sz="4000" b="1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143339" y="764704"/>
            <a:ext cx="11713301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200" b="1" dirty="0" smtClean="0">
                <a:solidFill>
                  <a:srgbClr val="FF0000"/>
                </a:solidFill>
                <a:latin typeface="標楷體" pitchFamily="65" charset="-120"/>
                <a:ea typeface="標楷體" pitchFamily="65" charset="-120"/>
              </a:rPr>
              <a:t>￭ 目前日本教育主要劃分以下三個階段</a:t>
            </a:r>
            <a:endParaRPr lang="zh-TW" altLang="en-US" sz="2200" b="1" dirty="0">
              <a:solidFill>
                <a:srgbClr val="FF0000"/>
              </a:solidFill>
              <a:latin typeface="標楷體" pitchFamily="65" charset="-120"/>
              <a:ea typeface="標楷體" pitchFamily="65" charset="-120"/>
            </a:endParaRPr>
          </a:p>
        </p:txBody>
      </p:sp>
      <p:graphicFrame>
        <p:nvGraphicFramePr>
          <p:cNvPr id="28" name="表格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5811628"/>
              </p:ext>
            </p:extLst>
          </p:nvPr>
        </p:nvGraphicFramePr>
        <p:xfrm>
          <a:off x="431373" y="1164814"/>
          <a:ext cx="11425269" cy="1584180"/>
        </p:xfrm>
        <a:graphic>
          <a:graphicData uri="http://schemas.openxmlformats.org/drawingml/2006/table">
            <a:tbl>
              <a:tblPr firstRow="1" bandRow="1">
                <a:tableStyleId>{5DA37D80-6434-44D0-A028-1B22A696006F}</a:tableStyleId>
              </a:tblPr>
              <a:tblGrid>
                <a:gridCol w="380842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084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80842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604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400" kern="10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年級</a:t>
                      </a:r>
                      <a:endParaRPr lang="zh-TW" sz="2400" kern="100" dirty="0">
                        <a:effectLst/>
                        <a:latin typeface="標楷體" pitchFamily="65" charset="-120"/>
                        <a:ea typeface="標楷體" pitchFamily="65" charset="-120"/>
                        <a:cs typeface="Times New Roman"/>
                      </a:endParaRP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400" kern="10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教育</a:t>
                      </a:r>
                      <a:endParaRPr lang="zh-TW" sz="2400" kern="100" dirty="0">
                        <a:effectLst/>
                        <a:latin typeface="標楷體" pitchFamily="65" charset="-120"/>
                        <a:ea typeface="標楷體" pitchFamily="65" charset="-120"/>
                        <a:cs typeface="Times New Roman"/>
                      </a:endParaRP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400" kern="10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年齡</a:t>
                      </a:r>
                      <a:endParaRPr lang="zh-TW" sz="2400" kern="100">
                        <a:effectLst/>
                        <a:latin typeface="標楷體" pitchFamily="65" charset="-120"/>
                        <a:ea typeface="標楷體" pitchFamily="65" charset="-120"/>
                        <a:cs typeface="Times New Roman"/>
                      </a:endParaRPr>
                    </a:p>
                  </a:txBody>
                  <a:tcPr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04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400" kern="10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小學校</a:t>
                      </a:r>
                      <a:endParaRPr lang="zh-TW" sz="2400" kern="100" dirty="0">
                        <a:effectLst/>
                        <a:latin typeface="標楷體" pitchFamily="65" charset="-120"/>
                        <a:ea typeface="標楷體" pitchFamily="65" charset="-120"/>
                        <a:cs typeface="Times New Roman"/>
                      </a:endParaRP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kern="10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6</a:t>
                      </a:r>
                      <a:r>
                        <a:rPr lang="zh-TW" sz="2400" kern="10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年教育</a:t>
                      </a:r>
                      <a:endParaRPr lang="zh-TW" sz="2400" kern="100" dirty="0">
                        <a:effectLst/>
                        <a:latin typeface="標楷體" pitchFamily="65" charset="-120"/>
                        <a:ea typeface="標楷體" pitchFamily="65" charset="-120"/>
                        <a:cs typeface="Times New Roman"/>
                      </a:endParaRP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kern="10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7-12</a:t>
                      </a:r>
                      <a:r>
                        <a:rPr lang="zh-TW" sz="2400" kern="10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歲學生入讀</a:t>
                      </a:r>
                      <a:endParaRPr lang="zh-TW" sz="2400" kern="100">
                        <a:effectLst/>
                        <a:latin typeface="標楷體" pitchFamily="65" charset="-120"/>
                        <a:ea typeface="標楷體" pitchFamily="65" charset="-120"/>
                        <a:cs typeface="Times New Roman"/>
                      </a:endParaRPr>
                    </a:p>
                  </a:txBody>
                  <a:tcPr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04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400" kern="10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中學校</a:t>
                      </a:r>
                      <a:endParaRPr lang="zh-TW" sz="2400" kern="100">
                        <a:effectLst/>
                        <a:latin typeface="標楷體" pitchFamily="65" charset="-120"/>
                        <a:ea typeface="標楷體" pitchFamily="65" charset="-120"/>
                        <a:cs typeface="Times New Roman"/>
                      </a:endParaRP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kern="10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3</a:t>
                      </a:r>
                      <a:r>
                        <a:rPr lang="zh-TW" sz="2400" kern="10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年教育</a:t>
                      </a:r>
                      <a:endParaRPr lang="zh-TW" sz="2400" kern="100" dirty="0">
                        <a:effectLst/>
                        <a:latin typeface="標楷體" pitchFamily="65" charset="-120"/>
                        <a:ea typeface="標楷體" pitchFamily="65" charset="-120"/>
                        <a:cs typeface="Times New Roman"/>
                      </a:endParaRP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kern="10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13-15</a:t>
                      </a:r>
                      <a:r>
                        <a:rPr lang="zh-TW" sz="2400" kern="10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歲學生入讀</a:t>
                      </a:r>
                      <a:endParaRPr lang="zh-TW" sz="2400" kern="100" dirty="0">
                        <a:effectLst/>
                        <a:latin typeface="標楷體" pitchFamily="65" charset="-120"/>
                        <a:ea typeface="標楷體" pitchFamily="65" charset="-120"/>
                        <a:cs typeface="Times New Roman"/>
                      </a:endParaRPr>
                    </a:p>
                  </a:txBody>
                  <a:tcPr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04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400" kern="10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高等學校</a:t>
                      </a:r>
                      <a:endParaRPr lang="zh-TW" sz="2400" kern="100" dirty="0">
                        <a:effectLst/>
                        <a:latin typeface="標楷體" pitchFamily="65" charset="-120"/>
                        <a:ea typeface="標楷體" pitchFamily="65" charset="-120"/>
                        <a:cs typeface="Times New Roman"/>
                      </a:endParaRP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kern="10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3</a:t>
                      </a:r>
                      <a:r>
                        <a:rPr lang="zh-TW" sz="2400" kern="10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年教育</a:t>
                      </a:r>
                      <a:endParaRPr lang="zh-TW" sz="2400" kern="100" dirty="0">
                        <a:effectLst/>
                        <a:latin typeface="標楷體" pitchFamily="65" charset="-120"/>
                        <a:ea typeface="標楷體" pitchFamily="65" charset="-120"/>
                        <a:cs typeface="Times New Roman"/>
                      </a:endParaRP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kern="10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16-18</a:t>
                      </a:r>
                      <a:r>
                        <a:rPr lang="zh-TW" sz="2400" kern="10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歲學生入讀</a:t>
                      </a:r>
                      <a:endParaRPr lang="zh-TW" sz="2400" kern="100" dirty="0">
                        <a:effectLst/>
                        <a:latin typeface="標楷體" pitchFamily="65" charset="-120"/>
                        <a:ea typeface="標楷體" pitchFamily="65" charset="-120"/>
                        <a:cs typeface="Times New Roman"/>
                      </a:endParaRPr>
                    </a:p>
                  </a:txBody>
                  <a:tcPr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9" name="矩形 28"/>
          <p:cNvSpPr/>
          <p:nvPr/>
        </p:nvSpPr>
        <p:spPr>
          <a:xfrm>
            <a:off x="143339" y="2875003"/>
            <a:ext cx="1595309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200" b="1" dirty="0" smtClean="0">
                <a:solidFill>
                  <a:srgbClr val="FF0000"/>
                </a:solidFill>
                <a:latin typeface="標楷體" pitchFamily="65" charset="-120"/>
                <a:ea typeface="標楷體" pitchFamily="65" charset="-120"/>
              </a:rPr>
              <a:t>￭ 義務教育</a:t>
            </a:r>
            <a:endParaRPr lang="zh-TW" altLang="en-US" sz="2200" b="1" dirty="0">
              <a:solidFill>
                <a:srgbClr val="FF0000"/>
              </a:solidFill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388084" y="3244335"/>
            <a:ext cx="5811206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200" dirty="0" smtClean="0">
                <a:latin typeface="標楷體" pitchFamily="65" charset="-120"/>
                <a:ea typeface="標楷體" pitchFamily="65" charset="-120"/>
              </a:rPr>
              <a:t>日本實行小學校</a:t>
            </a:r>
            <a:r>
              <a:rPr lang="en-US" altLang="zh-TW" sz="2200" dirty="0" smtClean="0">
                <a:latin typeface="標楷體" pitchFamily="65" charset="-120"/>
                <a:ea typeface="標楷體" pitchFamily="65" charset="-120"/>
              </a:rPr>
              <a:t>6</a:t>
            </a:r>
            <a:r>
              <a:rPr lang="zh-TW" altLang="en-US" sz="2200" dirty="0" smtClean="0">
                <a:latin typeface="標楷體" pitchFamily="65" charset="-120"/>
                <a:ea typeface="標楷體" pitchFamily="65" charset="-120"/>
              </a:rPr>
              <a:t>年、中學校</a:t>
            </a:r>
            <a:r>
              <a:rPr lang="en-US" altLang="zh-TW" sz="2200" dirty="0" smtClean="0">
                <a:latin typeface="標楷體" pitchFamily="65" charset="-120"/>
                <a:ea typeface="標楷體" pitchFamily="65" charset="-120"/>
              </a:rPr>
              <a:t>3</a:t>
            </a:r>
            <a:r>
              <a:rPr lang="zh-TW" altLang="en-US" sz="2200" dirty="0" smtClean="0">
                <a:latin typeface="標楷體" pitchFamily="65" charset="-120"/>
                <a:ea typeface="標楷體" pitchFamily="65" charset="-120"/>
              </a:rPr>
              <a:t>年的義務教育。</a:t>
            </a:r>
            <a:endParaRPr lang="zh-TW" altLang="en-US" sz="2200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171515" y="4005065"/>
            <a:ext cx="1031051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200" b="1" dirty="0" smtClean="0">
                <a:solidFill>
                  <a:srgbClr val="FF0000"/>
                </a:solidFill>
                <a:latin typeface="標楷體" pitchFamily="65" charset="-120"/>
                <a:ea typeface="標楷體" pitchFamily="65" charset="-120"/>
              </a:rPr>
              <a:t>￭ 升學</a:t>
            </a:r>
            <a:endParaRPr lang="zh-TW" altLang="en-US" sz="2200" b="1" dirty="0">
              <a:solidFill>
                <a:srgbClr val="FF0000"/>
              </a:solidFill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388085" y="4365105"/>
            <a:ext cx="11468556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200" dirty="0" smtClean="0">
                <a:latin typeface="標楷體" pitchFamily="65" charset="-120"/>
                <a:ea typeface="標楷體" pitchFamily="65" charset="-120"/>
              </a:rPr>
              <a:t>雖然日本的義務教育年限只有小學及中學校的</a:t>
            </a:r>
            <a:r>
              <a:rPr lang="en-US" altLang="zh-TW" sz="2200" dirty="0" smtClean="0">
                <a:latin typeface="標楷體" pitchFamily="65" charset="-120"/>
                <a:ea typeface="標楷體" pitchFamily="65" charset="-120"/>
              </a:rPr>
              <a:t>9</a:t>
            </a:r>
            <a:r>
              <a:rPr lang="zh-TW" altLang="en-US" sz="2200" dirty="0" smtClean="0">
                <a:latin typeface="標楷體" pitchFamily="65" charset="-120"/>
                <a:ea typeface="標楷體" pitchFamily="65" charset="-120"/>
              </a:rPr>
              <a:t>年，仍有超過</a:t>
            </a:r>
            <a:r>
              <a:rPr lang="en-US" altLang="zh-TW" sz="2200" dirty="0" smtClean="0">
                <a:latin typeface="標楷體" pitchFamily="65" charset="-120"/>
                <a:ea typeface="標楷體" pitchFamily="65" charset="-120"/>
              </a:rPr>
              <a:t>90%</a:t>
            </a:r>
            <a:r>
              <a:rPr lang="zh-TW" altLang="en-US" sz="2200" dirty="0" smtClean="0">
                <a:latin typeface="標楷體" pitchFamily="65" charset="-120"/>
                <a:ea typeface="標楷體" pitchFamily="65" charset="-120"/>
              </a:rPr>
              <a:t>的學生會進入高等學校（高級中學）就讀。</a:t>
            </a:r>
            <a:endParaRPr lang="zh-TW" altLang="en-US" sz="2200" dirty="0">
              <a:latin typeface="標楷體" pitchFamily="65" charset="-120"/>
              <a:ea typeface="標楷體" pitchFamily="65" charset="-120"/>
            </a:endParaRPr>
          </a:p>
        </p:txBody>
      </p:sp>
      <p:pic>
        <p:nvPicPr>
          <p:cNvPr id="3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8235" y="4869739"/>
            <a:ext cx="3983765" cy="19882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/>
          <p:cNvSpPr txBox="1"/>
          <p:nvPr/>
        </p:nvSpPr>
        <p:spPr>
          <a:xfrm>
            <a:off x="4422531" y="175847"/>
            <a:ext cx="31683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 smtClean="0">
                <a:latin typeface="標楷體" pitchFamily="65" charset="-120"/>
                <a:ea typeface="標楷體" pitchFamily="65" charset="-120"/>
              </a:rPr>
              <a:t>教育缺點</a:t>
            </a:r>
            <a:endParaRPr lang="zh-TW" altLang="en-US" sz="4000" b="1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318846" y="1397977"/>
            <a:ext cx="10339754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TW" altLang="en-US" sz="2800" dirty="0" smtClean="0">
                <a:latin typeface="標楷體" pitchFamily="65" charset="-120"/>
                <a:ea typeface="標楷體" pitchFamily="65" charset="-120"/>
              </a:rPr>
              <a:t>在追求</a:t>
            </a:r>
            <a:r>
              <a:rPr lang="zh-TW" altLang="en-US" sz="2800" b="1" dirty="0" smtClean="0">
                <a:solidFill>
                  <a:srgbClr val="FF0000"/>
                </a:solidFill>
                <a:latin typeface="標楷體" pitchFamily="65" charset="-120"/>
                <a:ea typeface="標楷體" pitchFamily="65" charset="-120"/>
              </a:rPr>
              <a:t>均一平等</a:t>
            </a:r>
            <a:r>
              <a:rPr lang="zh-TW" altLang="en-US" sz="2800" dirty="0" smtClean="0">
                <a:latin typeface="標楷體" pitchFamily="65" charset="-120"/>
                <a:ea typeface="標楷體" pitchFamily="65" charset="-120"/>
              </a:rPr>
              <a:t>的教育環境下，習於「</a:t>
            </a:r>
            <a:r>
              <a:rPr lang="zh-TW" altLang="en-US" sz="2800" dirty="0" smtClean="0">
                <a:solidFill>
                  <a:srgbClr val="FF0000"/>
                </a:solidFill>
                <a:latin typeface="標楷體" pitchFamily="65" charset="-120"/>
                <a:ea typeface="標楷體" pitchFamily="65" charset="-120"/>
              </a:rPr>
              <a:t>挑孩子的弱點，找缺失</a:t>
            </a:r>
            <a:r>
              <a:rPr lang="zh-TW" altLang="en-US" sz="2800" dirty="0" smtClean="0">
                <a:latin typeface="標楷體" pitchFamily="65" charset="-120"/>
                <a:ea typeface="標楷體" pitchFamily="65" charset="-120"/>
              </a:rPr>
              <a:t>」，忽視孩子的長處，只希望孩子「不要搞怪」。</a:t>
            </a:r>
            <a:endParaRPr lang="zh-TW" altLang="en-US" sz="2800" dirty="0">
              <a:latin typeface="標楷體" pitchFamily="65" charset="-120"/>
              <a:ea typeface="標楷體" pitchFamily="65" charset="-120"/>
            </a:endParaRPr>
          </a:p>
        </p:txBody>
      </p:sp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4153" y="2760785"/>
            <a:ext cx="7089140" cy="35614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37460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字方塊 19"/>
          <p:cNvSpPr txBox="1"/>
          <p:nvPr/>
        </p:nvSpPr>
        <p:spPr>
          <a:xfrm>
            <a:off x="4195406" y="128827"/>
            <a:ext cx="37917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>
                <a:latin typeface="標楷體" pitchFamily="65" charset="-120"/>
                <a:ea typeface="標楷體" pitchFamily="65" charset="-120"/>
              </a:rPr>
              <a:t>發現與改變</a:t>
            </a:r>
          </a:p>
        </p:txBody>
      </p:sp>
      <p:sp>
        <p:nvSpPr>
          <p:cNvPr id="21" name="矩形 20"/>
          <p:cNvSpPr/>
          <p:nvPr/>
        </p:nvSpPr>
        <p:spPr>
          <a:xfrm>
            <a:off x="3275806" y="1065406"/>
            <a:ext cx="592982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800" b="1" dirty="0" smtClean="0">
                <a:solidFill>
                  <a:srgbClr val="FF0000"/>
                </a:solidFill>
                <a:latin typeface="標楷體" pitchFamily="65" charset="-120"/>
                <a:ea typeface="標楷體" pitchFamily="65" charset="-120"/>
              </a:rPr>
              <a:t>￭ 擺對環境，問題學生可能是天才。</a:t>
            </a:r>
            <a:endParaRPr lang="zh-TW" altLang="en-US" sz="2800" b="1" dirty="0">
              <a:solidFill>
                <a:srgbClr val="FF0000"/>
              </a:solidFill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527676" y="1679424"/>
            <a:ext cx="1180931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800" dirty="0" smtClean="0">
                <a:latin typeface="標楷體" pitchFamily="65" charset="-120"/>
                <a:ea typeface="標楷體" pitchFamily="65" charset="-120"/>
              </a:rPr>
              <a:t>介於「天才」和「怪人」之間的孩子，極有可能是日本未來的領導人才。</a:t>
            </a:r>
            <a:endParaRPr lang="zh-TW" altLang="en-US" sz="2800" dirty="0">
              <a:latin typeface="標楷體" pitchFamily="65" charset="-120"/>
              <a:ea typeface="標楷體" pitchFamily="65" charset="-120"/>
            </a:endParaRPr>
          </a:p>
        </p:txBody>
      </p:sp>
      <p:pic>
        <p:nvPicPr>
          <p:cNvPr id="4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4858" y="2413653"/>
            <a:ext cx="8771725" cy="43217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/>
          <p:cNvSpPr txBox="1"/>
          <p:nvPr/>
        </p:nvSpPr>
        <p:spPr>
          <a:xfrm>
            <a:off x="4791813" y="110227"/>
            <a:ext cx="37631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400" b="1" dirty="0">
                <a:latin typeface="標楷體" pitchFamily="65" charset="-120"/>
                <a:ea typeface="標楷體" pitchFamily="65" charset="-120"/>
              </a:rPr>
              <a:t>火箭計劃</a:t>
            </a:r>
          </a:p>
        </p:txBody>
      </p:sp>
      <p:sp>
        <p:nvSpPr>
          <p:cNvPr id="3" name="矩形 2"/>
          <p:cNvSpPr/>
          <p:nvPr/>
        </p:nvSpPr>
        <p:spPr>
          <a:xfrm>
            <a:off x="1238246" y="1520246"/>
            <a:ext cx="9945569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TW" altLang="en-US" sz="2800" u="sng" dirty="0" smtClean="0">
                <a:latin typeface="標楷體" pitchFamily="65" charset="-120"/>
                <a:ea typeface="標楷體" pitchFamily="65" charset="-120"/>
              </a:rPr>
              <a:t>中邑賢龍</a:t>
            </a:r>
            <a:r>
              <a:rPr lang="zh-TW" altLang="en-US" sz="2800" dirty="0" smtClean="0">
                <a:latin typeface="標楷體" pitchFamily="65" charset="-120"/>
                <a:ea typeface="標楷體" pitchFamily="65" charset="-120"/>
              </a:rPr>
              <a:t>教授，在</a:t>
            </a:r>
            <a:r>
              <a:rPr lang="en-US" altLang="zh-TW" sz="2800" dirty="0" smtClean="0">
                <a:latin typeface="標楷體" pitchFamily="65" charset="-120"/>
                <a:ea typeface="標楷體" pitchFamily="65" charset="-120"/>
              </a:rPr>
              <a:t>2012</a:t>
            </a:r>
            <a:r>
              <a:rPr lang="zh-TW" altLang="en-US" sz="2800" dirty="0" smtClean="0">
                <a:latin typeface="標楷體" pitchFamily="65" charset="-120"/>
                <a:ea typeface="標楷體" pitchFamily="65" charset="-120"/>
              </a:rPr>
              <a:t>年前開始構想支援方案，</a:t>
            </a:r>
            <a:r>
              <a:rPr lang="en-US" altLang="zh-TW" sz="2800" dirty="0" smtClean="0">
                <a:latin typeface="標楷體" pitchFamily="65" charset="-120"/>
                <a:ea typeface="標楷體" pitchFamily="65" charset="-120"/>
              </a:rPr>
              <a:t>2014</a:t>
            </a:r>
            <a:r>
              <a:rPr lang="zh-TW" altLang="en-US" sz="2800" dirty="0" smtClean="0">
                <a:latin typeface="標楷體" pitchFamily="65" charset="-120"/>
                <a:ea typeface="標楷體" pitchFamily="65" charset="-120"/>
              </a:rPr>
              <a:t>年</a:t>
            </a:r>
            <a:r>
              <a:rPr lang="en-US" altLang="zh-TW" sz="2800" dirty="0" smtClean="0">
                <a:latin typeface="標楷體" pitchFamily="65" charset="-120"/>
                <a:ea typeface="標楷體" pitchFamily="65" charset="-120"/>
              </a:rPr>
              <a:t>12</a:t>
            </a:r>
            <a:r>
              <a:rPr lang="zh-TW" altLang="en-US" sz="2800" dirty="0" smtClean="0">
                <a:latin typeface="標楷體" pitchFamily="65" charset="-120"/>
                <a:ea typeface="標楷體" pitchFamily="65" charset="-120"/>
              </a:rPr>
              <a:t>月成立火箭計劃，</a:t>
            </a:r>
            <a:r>
              <a:rPr lang="en-US" altLang="zh-TW" sz="2800" dirty="0" smtClean="0">
                <a:latin typeface="標楷體" pitchFamily="65" charset="-120"/>
                <a:ea typeface="標楷體" pitchFamily="65" charset="-120"/>
              </a:rPr>
              <a:t>2015</a:t>
            </a:r>
            <a:r>
              <a:rPr lang="zh-TW" altLang="en-US" sz="2800" dirty="0" smtClean="0">
                <a:latin typeface="標楷體" pitchFamily="65" charset="-120"/>
                <a:ea typeface="標楷體" pitchFamily="65" charset="-120"/>
              </a:rPr>
              <a:t>年初促成日本民間公益團體「日本財團」資助東京大學先端科學技術研究中心，成立「</a:t>
            </a:r>
            <a:r>
              <a:rPr lang="zh-TW" altLang="en-US" sz="2800" b="1" dirty="0" smtClean="0">
                <a:solidFill>
                  <a:srgbClr val="FF0000"/>
                </a:solidFill>
                <a:latin typeface="標楷體" pitchFamily="65" charset="-120"/>
                <a:ea typeface="標楷體" pitchFamily="65" charset="-120"/>
              </a:rPr>
              <a:t>火箭計畫</a:t>
            </a:r>
            <a:r>
              <a:rPr lang="zh-TW" altLang="en-US" sz="2800" dirty="0" smtClean="0">
                <a:latin typeface="標楷體" pitchFamily="65" charset="-120"/>
                <a:ea typeface="標楷體" pitchFamily="65" charset="-120"/>
              </a:rPr>
              <a:t>」並擔任計畫主持人。</a:t>
            </a:r>
            <a:endParaRPr lang="zh-TW" altLang="en-US" sz="2800" dirty="0">
              <a:latin typeface="標楷體" pitchFamily="65" charset="-120"/>
              <a:ea typeface="標楷體" pitchFamily="65" charset="-120"/>
            </a:endParaRP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23" r="9911"/>
          <a:stretch/>
        </p:blipFill>
        <p:spPr bwMode="auto">
          <a:xfrm>
            <a:off x="2849894" y="3896946"/>
            <a:ext cx="6871308" cy="19632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96853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1233920" y="2209344"/>
            <a:ext cx="223651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4000" b="1" dirty="0" smtClean="0">
                <a:latin typeface="標楷體" pitchFamily="65" charset="-120"/>
                <a:ea typeface="標楷體" pitchFamily="65" charset="-120"/>
              </a:rPr>
              <a:t>帶動</a:t>
            </a:r>
            <a:r>
              <a:rPr lang="zh-TW" altLang="en-US" sz="4000" b="1" dirty="0">
                <a:latin typeface="標楷體" pitchFamily="65" charset="-120"/>
                <a:ea typeface="標楷體" pitchFamily="65" charset="-120"/>
              </a:rPr>
              <a:t>學習</a:t>
            </a:r>
          </a:p>
        </p:txBody>
      </p:sp>
      <p:sp>
        <p:nvSpPr>
          <p:cNvPr id="13" name="矩形 12"/>
          <p:cNvSpPr/>
          <p:nvPr/>
        </p:nvSpPr>
        <p:spPr>
          <a:xfrm>
            <a:off x="1233920" y="2926930"/>
            <a:ext cx="932564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800" dirty="0" smtClean="0">
                <a:latin typeface="標楷體" pitchFamily="65" charset="-120"/>
                <a:ea typeface="標楷體" pitchFamily="65" charset="-120"/>
              </a:rPr>
              <a:t>￭ 並不</a:t>
            </a:r>
            <a:r>
              <a:rPr lang="zh-TW" altLang="en-US" sz="2800" dirty="0">
                <a:latin typeface="標楷體" pitchFamily="65" charset="-120"/>
                <a:ea typeface="標楷體" pitchFamily="65" charset="-120"/>
              </a:rPr>
              <a:t>只是為了拯救全日本極少數有天分的怪小孩，而是</a:t>
            </a:r>
            <a:r>
              <a:rPr lang="zh-TW" altLang="en-US" sz="2800" b="1" dirty="0">
                <a:solidFill>
                  <a:srgbClr val="FF0000"/>
                </a:solidFill>
                <a:latin typeface="標楷體" pitchFamily="65" charset="-120"/>
                <a:ea typeface="標楷體" pitchFamily="65" charset="-120"/>
              </a:rPr>
              <a:t>希望帶動一種多元的學習環境</a:t>
            </a:r>
            <a:r>
              <a:rPr lang="zh-TW" altLang="en-US" sz="2800" dirty="0">
                <a:latin typeface="標楷體" pitchFamily="65" charset="-120"/>
                <a:ea typeface="標楷體" pitchFamily="65" charset="-120"/>
              </a:rPr>
              <a:t>。</a:t>
            </a:r>
          </a:p>
        </p:txBody>
      </p:sp>
      <p:sp>
        <p:nvSpPr>
          <p:cNvPr id="15" name="矩形 14"/>
          <p:cNvSpPr/>
          <p:nvPr/>
        </p:nvSpPr>
        <p:spPr>
          <a:xfrm>
            <a:off x="1233920" y="1147015"/>
            <a:ext cx="1009428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800" dirty="0" smtClean="0">
                <a:latin typeface="標楷體" pitchFamily="65" charset="-120"/>
                <a:ea typeface="標楷體" pitchFamily="65" charset="-120"/>
              </a:rPr>
              <a:t>￭ 每月</a:t>
            </a:r>
            <a:r>
              <a:rPr lang="zh-TW" altLang="en-US" sz="2800" dirty="0">
                <a:latin typeface="標楷體" pitchFamily="65" charset="-120"/>
                <a:ea typeface="標楷體" pitchFamily="65" charset="-120"/>
              </a:rPr>
              <a:t>一次由東京大學教授或校外專家，實際授課和參與線上課程，並請</a:t>
            </a:r>
            <a:r>
              <a:rPr lang="zh-TW" altLang="en-US" sz="2800" dirty="0" smtClean="0">
                <a:latin typeface="標楷體" pitchFamily="65" charset="-120"/>
                <a:ea typeface="標楷體" pitchFamily="65" charset="-120"/>
              </a:rPr>
              <a:t>東京大學</a:t>
            </a:r>
            <a:r>
              <a:rPr lang="zh-TW" altLang="en-US" sz="2800" dirty="0">
                <a:latin typeface="標楷體" pitchFamily="65" charset="-120"/>
                <a:ea typeface="標楷體" pitchFamily="65" charset="-120"/>
              </a:rPr>
              <a:t>研究所學生擔任家教個別指導。</a:t>
            </a:r>
          </a:p>
        </p:txBody>
      </p:sp>
      <p:sp>
        <p:nvSpPr>
          <p:cNvPr id="17" name="矩形 16"/>
          <p:cNvSpPr/>
          <p:nvPr/>
        </p:nvSpPr>
        <p:spPr>
          <a:xfrm>
            <a:off x="1233920" y="4084639"/>
            <a:ext cx="223651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4000" b="1" dirty="0">
                <a:latin typeface="標楷體" pitchFamily="65" charset="-120"/>
                <a:ea typeface="標楷體" pitchFamily="65" charset="-120"/>
              </a:rPr>
              <a:t>學習失敗</a:t>
            </a:r>
          </a:p>
        </p:txBody>
      </p:sp>
      <p:sp>
        <p:nvSpPr>
          <p:cNvPr id="19" name="矩形 18"/>
          <p:cNvSpPr/>
          <p:nvPr/>
        </p:nvSpPr>
        <p:spPr>
          <a:xfrm>
            <a:off x="1233920" y="4949629"/>
            <a:ext cx="9325642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800" dirty="0" smtClean="0">
                <a:latin typeface="標楷體" pitchFamily="65" charset="-120"/>
                <a:ea typeface="標楷體" pitchFamily="65" charset="-120"/>
              </a:rPr>
              <a:t>￭「</a:t>
            </a:r>
            <a:r>
              <a:rPr lang="zh-TW" altLang="en-US" sz="2800" b="1" dirty="0">
                <a:solidFill>
                  <a:srgbClr val="FF0000"/>
                </a:solidFill>
                <a:latin typeface="標楷體" pitchFamily="65" charset="-120"/>
                <a:ea typeface="標楷體" pitchFamily="65" charset="-120"/>
              </a:rPr>
              <a:t>火箭計畫</a:t>
            </a:r>
            <a:r>
              <a:rPr lang="zh-TW" altLang="en-US" sz="2800" dirty="0">
                <a:latin typeface="標楷體" pitchFamily="65" charset="-120"/>
                <a:ea typeface="標楷體" pitchFamily="65" charset="-120"/>
              </a:rPr>
              <a:t>」的面對面課程，也重視解決具體問題的實作整合能力。實作課程沒有標準步驟，尤其</a:t>
            </a:r>
            <a:r>
              <a:rPr lang="zh-TW" altLang="en-US" sz="2800" b="1" dirty="0">
                <a:solidFill>
                  <a:srgbClr val="FF0000"/>
                </a:solidFill>
                <a:latin typeface="標楷體" pitchFamily="65" charset="-120"/>
                <a:ea typeface="標楷體" pitchFamily="65" charset="-120"/>
              </a:rPr>
              <a:t>鼓勵學生從失敗中學習</a:t>
            </a:r>
            <a:r>
              <a:rPr lang="zh-TW" altLang="en-US" sz="2800" dirty="0">
                <a:latin typeface="標楷體" pitchFamily="65" charset="-120"/>
                <a:ea typeface="標楷體" pitchFamily="65" charset="-120"/>
              </a:rPr>
              <a:t>。</a:t>
            </a:r>
          </a:p>
        </p:txBody>
      </p:sp>
      <p:sp>
        <p:nvSpPr>
          <p:cNvPr id="23" name="文字方塊 22"/>
          <p:cNvSpPr txBox="1"/>
          <p:nvPr/>
        </p:nvSpPr>
        <p:spPr>
          <a:xfrm>
            <a:off x="1233920" y="287634"/>
            <a:ext cx="32156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000" b="1" dirty="0" smtClean="0">
                <a:latin typeface="標楷體" pitchFamily="65" charset="-120"/>
                <a:ea typeface="標楷體" pitchFamily="65" charset="-120"/>
              </a:rPr>
              <a:t>計劃內容</a:t>
            </a:r>
            <a:endParaRPr lang="zh-TW" altLang="en-US" sz="4000" b="1" dirty="0">
              <a:latin typeface="標楷體" pitchFamily="65" charset="-120"/>
              <a:ea typeface="標楷體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400232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11019" y="1062501"/>
            <a:ext cx="1188098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800" dirty="0" smtClean="0">
                <a:latin typeface="標楷體" pitchFamily="65" charset="-120"/>
                <a:ea typeface="標楷體" pitchFamily="65" charset="-120"/>
              </a:rPr>
              <a:t>￭ 期望</a:t>
            </a:r>
            <a:r>
              <a:rPr lang="zh-TW" altLang="en-US" sz="2800" dirty="0">
                <a:latin typeface="標楷體" pitchFamily="65" charset="-120"/>
                <a:ea typeface="標楷體" pitchFamily="65" charset="-120"/>
              </a:rPr>
              <a:t>學生能學會六大基礎能力：</a:t>
            </a:r>
            <a:r>
              <a:rPr lang="zh-TW" altLang="en-US" sz="2800" dirty="0">
                <a:solidFill>
                  <a:srgbClr val="FF0000"/>
                </a:solidFill>
                <a:latin typeface="標楷體" pitchFamily="65" charset="-120"/>
                <a:ea typeface="標楷體" pitchFamily="65" charset="-120"/>
              </a:rPr>
              <a:t>技術力</a:t>
            </a:r>
            <a:r>
              <a:rPr lang="zh-TW" altLang="en-US" sz="2800" dirty="0">
                <a:latin typeface="標楷體" pitchFamily="65" charset="-120"/>
                <a:ea typeface="標楷體" pitchFamily="65" charset="-120"/>
              </a:rPr>
              <a:t>、</a:t>
            </a:r>
            <a:r>
              <a:rPr lang="zh-TW" altLang="en-US" sz="2800" dirty="0">
                <a:solidFill>
                  <a:srgbClr val="FF0000"/>
                </a:solidFill>
                <a:latin typeface="標楷體" pitchFamily="65" charset="-120"/>
                <a:ea typeface="標楷體" pitchFamily="65" charset="-120"/>
              </a:rPr>
              <a:t>表達力</a:t>
            </a:r>
            <a:r>
              <a:rPr lang="zh-TW" altLang="en-US" sz="2800" dirty="0">
                <a:latin typeface="標楷體" pitchFamily="65" charset="-120"/>
                <a:ea typeface="標楷體" pitchFamily="65" charset="-120"/>
              </a:rPr>
              <a:t>、</a:t>
            </a:r>
            <a:r>
              <a:rPr lang="zh-TW" altLang="en-US" sz="2800" dirty="0">
                <a:solidFill>
                  <a:srgbClr val="FF0000"/>
                </a:solidFill>
                <a:latin typeface="標楷體" pitchFamily="65" charset="-120"/>
                <a:ea typeface="標楷體" pitchFamily="65" charset="-120"/>
              </a:rPr>
              <a:t>溝通力</a:t>
            </a:r>
            <a:r>
              <a:rPr lang="zh-TW" altLang="en-US" sz="2800" dirty="0">
                <a:latin typeface="標楷體" pitchFamily="65" charset="-120"/>
                <a:ea typeface="標楷體" pitchFamily="65" charset="-120"/>
              </a:rPr>
              <a:t>、</a:t>
            </a:r>
            <a:r>
              <a:rPr lang="zh-TW" altLang="en-US" sz="2800" dirty="0">
                <a:solidFill>
                  <a:srgbClr val="FF0000"/>
                </a:solidFill>
                <a:latin typeface="標楷體" pitchFamily="65" charset="-120"/>
                <a:ea typeface="標楷體" pitchFamily="65" charset="-120"/>
              </a:rPr>
              <a:t>商業力</a:t>
            </a:r>
            <a:r>
              <a:rPr lang="zh-TW" altLang="en-US" sz="2800" dirty="0">
                <a:latin typeface="標楷體" pitchFamily="65" charset="-120"/>
                <a:ea typeface="標楷體" pitchFamily="65" charset="-120"/>
              </a:rPr>
              <a:t>、</a:t>
            </a:r>
            <a:r>
              <a:rPr lang="zh-TW" altLang="en-US" sz="2800" dirty="0">
                <a:solidFill>
                  <a:srgbClr val="FF0000"/>
                </a:solidFill>
                <a:latin typeface="標楷體" pitchFamily="65" charset="-120"/>
                <a:ea typeface="標楷體" pitchFamily="65" charset="-120"/>
              </a:rPr>
              <a:t>科學思考力</a:t>
            </a:r>
            <a:r>
              <a:rPr lang="zh-TW" altLang="en-US" sz="2800" dirty="0">
                <a:latin typeface="標楷體" pitchFamily="65" charset="-120"/>
                <a:ea typeface="標楷體" pitchFamily="65" charset="-120"/>
              </a:rPr>
              <a:t>，以及</a:t>
            </a:r>
            <a:r>
              <a:rPr lang="zh-TW" altLang="en-US" sz="2800" dirty="0">
                <a:solidFill>
                  <a:srgbClr val="FF0000"/>
                </a:solidFill>
                <a:latin typeface="標楷體" pitchFamily="65" charset="-120"/>
                <a:ea typeface="標楷體" pitchFamily="65" charset="-120"/>
              </a:rPr>
              <a:t>美感能力</a:t>
            </a:r>
            <a:r>
              <a:rPr lang="zh-TW" altLang="en-US" sz="2800" dirty="0">
                <a:latin typeface="標楷體" pitchFamily="65" charset="-120"/>
                <a:ea typeface="標楷體" pitchFamily="65" charset="-120"/>
              </a:rPr>
              <a:t>，讓自己特殊的天分，有機會一展所長。</a:t>
            </a:r>
          </a:p>
        </p:txBody>
      </p:sp>
      <p:sp>
        <p:nvSpPr>
          <p:cNvPr id="3" name="文字方塊 2"/>
          <p:cNvSpPr txBox="1"/>
          <p:nvPr/>
        </p:nvSpPr>
        <p:spPr>
          <a:xfrm>
            <a:off x="4220306" y="136395"/>
            <a:ext cx="32156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400" b="1" dirty="0">
                <a:latin typeface="標楷體" pitchFamily="65" charset="-120"/>
                <a:ea typeface="標楷體" pitchFamily="65" charset="-120"/>
              </a:rPr>
              <a:t>最終目的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6046" y="2339255"/>
            <a:ext cx="8887005" cy="44417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41982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1613144" y="1943782"/>
            <a:ext cx="942999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 dirty="0" smtClean="0">
                <a:latin typeface="標楷體" pitchFamily="65" charset="-120"/>
                <a:ea typeface="標楷體" pitchFamily="65" charset="-120"/>
              </a:rPr>
              <a:t>Q3:</a:t>
            </a:r>
            <a:r>
              <a:rPr lang="zh-TW" altLang="zh-TW" sz="3200" dirty="0">
                <a:latin typeface="標楷體" pitchFamily="65" charset="-120"/>
                <a:ea typeface="標楷體" pitchFamily="65" charset="-120"/>
              </a:rPr>
              <a:t>笠原國小這部影片裡有許多好看的景象，你對於哪個部份很有感觸？</a:t>
            </a:r>
          </a:p>
        </p:txBody>
      </p:sp>
      <p:sp>
        <p:nvSpPr>
          <p:cNvPr id="22" name="標題 1">
            <a:extLst>
              <a:ext uri="{FF2B5EF4-FFF2-40B4-BE49-F238E27FC236}">
                <a16:creationId xmlns:a16="http://schemas.microsoft.com/office/drawing/2014/main" id="{E54C82CD-8A4B-A24F-8F80-3A1E95FEB3D2}"/>
              </a:ext>
            </a:extLst>
          </p:cNvPr>
          <p:cNvSpPr txBox="1">
            <a:spLocks/>
          </p:cNvSpPr>
          <p:nvPr/>
        </p:nvSpPr>
        <p:spPr>
          <a:xfrm>
            <a:off x="5492540" y="197945"/>
            <a:ext cx="1671201" cy="6627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>問題</a:t>
            </a:r>
            <a:r>
              <a:rPr lang="en-US" altLang="zh-TW" dirty="0" smtClean="0">
                <a:latin typeface="Calibri" pitchFamily="34" charset="0"/>
                <a:cs typeface="Calibri" pitchFamily="34" charset="0"/>
              </a:rPr>
              <a:t>3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89113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5016967" y="2720765"/>
            <a:ext cx="20845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800" b="1" dirty="0" smtClean="0">
                <a:solidFill>
                  <a:schemeClr val="tx2">
                    <a:lumMod val="50000"/>
                  </a:schemeClr>
                </a:solidFill>
                <a:latin typeface="標楷體" pitchFamily="65" charset="-120"/>
                <a:ea typeface="標楷體" pitchFamily="65" charset="-120"/>
              </a:rPr>
              <a:t>台灣</a:t>
            </a:r>
            <a:endParaRPr lang="en-US" altLang="zh-TW" sz="4800" b="1" dirty="0" smtClean="0">
              <a:solidFill>
                <a:schemeClr val="tx2">
                  <a:lumMod val="50000"/>
                </a:schemeClr>
              </a:solidFill>
              <a:latin typeface="標楷體" pitchFamily="65" charset="-120"/>
              <a:ea typeface="標楷體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073559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4780508" y="4965372"/>
            <a:ext cx="2932441" cy="470647"/>
          </a:xfrm>
          <a:prstGeom prst="rect">
            <a:avLst/>
          </a:prstGeom>
          <a:noFill/>
          <a:ln w="1270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zh-CN" altLang="en-US" sz="2000" b="1" kern="0">
              <a:solidFill>
                <a:schemeClr val="accent3">
                  <a:lumMod val="50000"/>
                </a:schemeClr>
              </a:solidFill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4780509" y="4187755"/>
            <a:ext cx="2932441" cy="470647"/>
          </a:xfrm>
          <a:prstGeom prst="rect">
            <a:avLst/>
          </a:prstGeom>
          <a:noFill/>
          <a:ln w="1270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zh-CN" altLang="en-US" sz="2400" b="1" kern="0">
              <a:solidFill>
                <a:schemeClr val="accent3">
                  <a:lumMod val="50000"/>
                </a:schemeClr>
              </a:solidFill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780508" y="3407535"/>
            <a:ext cx="2932441" cy="470647"/>
          </a:xfrm>
          <a:prstGeom prst="rect">
            <a:avLst/>
          </a:prstGeom>
          <a:noFill/>
          <a:ln w="1270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zh-CN" altLang="en-US" sz="2400" b="1" kern="0">
              <a:solidFill>
                <a:schemeClr val="accent3">
                  <a:lumMod val="50000"/>
                </a:schemeClr>
              </a:solidFill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4133951" y="2003312"/>
            <a:ext cx="646559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altLang="zh-CN" sz="3200" dirty="0">
                <a:latin typeface="標楷體" pitchFamily="65" charset="-120"/>
                <a:ea typeface="標楷體" pitchFamily="65" charset="-120"/>
              </a:rPr>
              <a:t>01</a:t>
            </a:r>
            <a:endParaRPr lang="zh-CN" altLang="en-US" sz="3200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968515" y="2003312"/>
            <a:ext cx="34642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TW" altLang="en-US" sz="3200" dirty="0" smtClean="0">
                <a:latin typeface="標楷體" pitchFamily="65" charset="-120"/>
                <a:ea typeface="標楷體" pitchFamily="65" charset="-120"/>
              </a:rPr>
              <a:t>介紹書本</a:t>
            </a:r>
            <a:endParaRPr lang="zh-CN" altLang="en-US" sz="3200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4968515" y="2657772"/>
            <a:ext cx="34642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TW" altLang="en-US" sz="3200" dirty="0" smtClean="0">
                <a:latin typeface="標楷體" pitchFamily="65" charset="-120"/>
                <a:ea typeface="標楷體" pitchFamily="65" charset="-120"/>
              </a:rPr>
              <a:t>介紹芬蘭之教育</a:t>
            </a:r>
            <a:endParaRPr lang="zh-CN" altLang="en-US" sz="3200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951422" y="3348396"/>
            <a:ext cx="44233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TW" altLang="en-US" sz="3200" dirty="0" smtClean="0">
                <a:latin typeface="標楷體" pitchFamily="65" charset="-120"/>
                <a:ea typeface="標楷體" pitchFamily="65" charset="-120"/>
              </a:rPr>
              <a:t>介紹</a:t>
            </a:r>
            <a:r>
              <a:rPr lang="zh-TW" altLang="en-US" sz="3200" dirty="0">
                <a:latin typeface="標楷體" pitchFamily="65" charset="-120"/>
                <a:ea typeface="標楷體" pitchFamily="65" charset="-120"/>
              </a:rPr>
              <a:t>英國、美國</a:t>
            </a:r>
            <a:r>
              <a:rPr lang="zh-TW" altLang="en-US" sz="3200" dirty="0" smtClean="0">
                <a:latin typeface="標楷體" pitchFamily="65" charset="-120"/>
                <a:ea typeface="標楷體" pitchFamily="65" charset="-120"/>
              </a:rPr>
              <a:t>之教育</a:t>
            </a:r>
            <a:endParaRPr lang="zh-CN" altLang="en-US" sz="3200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4133951" y="2657772"/>
            <a:ext cx="646559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altLang="zh-CN" sz="3200" dirty="0">
                <a:latin typeface="標楷體" pitchFamily="65" charset="-120"/>
                <a:ea typeface="標楷體" pitchFamily="65" charset="-120"/>
              </a:rPr>
              <a:t>02</a:t>
            </a:r>
            <a:endParaRPr lang="zh-CN" altLang="en-US" sz="3200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4133947" y="3348395"/>
            <a:ext cx="646559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altLang="zh-CN" sz="3200" dirty="0">
                <a:latin typeface="標楷體" pitchFamily="65" charset="-120"/>
                <a:ea typeface="標楷體" pitchFamily="65" charset="-120"/>
              </a:rPr>
              <a:t>03</a:t>
            </a:r>
            <a:endParaRPr lang="zh-CN" altLang="en-US" sz="3200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29" name="文本框 28"/>
          <p:cNvSpPr txBox="1">
            <a:spLocks noChangeArrowheads="1"/>
          </p:cNvSpPr>
          <p:nvPr/>
        </p:nvSpPr>
        <p:spPr bwMode="auto">
          <a:xfrm>
            <a:off x="4773390" y="830387"/>
            <a:ext cx="1337246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TW" altLang="en-US" sz="4400" b="1" dirty="0">
                <a:latin typeface="標楷體" pitchFamily="65" charset="-120"/>
                <a:ea typeface="標楷體" pitchFamily="65" charset="-120"/>
              </a:rPr>
              <a:t>大綱</a:t>
            </a:r>
            <a:endParaRPr lang="en-US" altLang="zh-CN" sz="4400" b="1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20" name="文本框 18"/>
          <p:cNvSpPr txBox="1"/>
          <p:nvPr/>
        </p:nvSpPr>
        <p:spPr>
          <a:xfrm>
            <a:off x="4133946" y="3982490"/>
            <a:ext cx="646559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altLang="zh-CN" sz="3200" dirty="0" smtClean="0">
                <a:latin typeface="標楷體" pitchFamily="65" charset="-120"/>
                <a:ea typeface="標楷體" pitchFamily="65" charset="-120"/>
              </a:rPr>
              <a:t>04</a:t>
            </a:r>
            <a:endParaRPr lang="zh-CN" altLang="en-US" sz="3200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23" name="文本框 18"/>
          <p:cNvSpPr txBox="1"/>
          <p:nvPr/>
        </p:nvSpPr>
        <p:spPr>
          <a:xfrm>
            <a:off x="4133951" y="4578763"/>
            <a:ext cx="646559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altLang="zh-CN" sz="3200" dirty="0" smtClean="0">
                <a:latin typeface="標楷體" pitchFamily="65" charset="-120"/>
                <a:ea typeface="標楷體" pitchFamily="65" charset="-120"/>
              </a:rPr>
              <a:t>05</a:t>
            </a:r>
            <a:endParaRPr lang="zh-CN" altLang="en-US" sz="3200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24" name="文本框 16"/>
          <p:cNvSpPr txBox="1"/>
          <p:nvPr/>
        </p:nvSpPr>
        <p:spPr>
          <a:xfrm>
            <a:off x="4968515" y="3962296"/>
            <a:ext cx="34642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TW" altLang="en-US" sz="3200" dirty="0" smtClean="0">
                <a:latin typeface="標楷體" pitchFamily="65" charset="-120"/>
                <a:ea typeface="標楷體" pitchFamily="65" charset="-120"/>
              </a:rPr>
              <a:t>介紹</a:t>
            </a:r>
            <a:r>
              <a:rPr lang="zh-TW" altLang="en-US" sz="3200" dirty="0">
                <a:latin typeface="標楷體" pitchFamily="65" charset="-120"/>
                <a:ea typeface="標楷體" pitchFamily="65" charset="-120"/>
              </a:rPr>
              <a:t>日本</a:t>
            </a:r>
            <a:r>
              <a:rPr lang="zh-TW" altLang="en-US" sz="3200" dirty="0" smtClean="0">
                <a:latin typeface="標楷體" pitchFamily="65" charset="-120"/>
                <a:ea typeface="標楷體" pitchFamily="65" charset="-120"/>
              </a:rPr>
              <a:t>之教育</a:t>
            </a:r>
            <a:endParaRPr lang="zh-CN" altLang="en-US" sz="3200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25" name="文本框 16"/>
          <p:cNvSpPr txBox="1"/>
          <p:nvPr/>
        </p:nvSpPr>
        <p:spPr>
          <a:xfrm>
            <a:off x="4975633" y="4578764"/>
            <a:ext cx="34642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TW" altLang="en-US" sz="3200" dirty="0" smtClean="0">
                <a:latin typeface="標楷體" pitchFamily="65" charset="-120"/>
                <a:ea typeface="標楷體" pitchFamily="65" charset="-120"/>
              </a:rPr>
              <a:t>介紹台灣之教育</a:t>
            </a:r>
            <a:endParaRPr lang="zh-CN" altLang="en-US" sz="3200" dirty="0">
              <a:latin typeface="標楷體" pitchFamily="65" charset="-120"/>
              <a:ea typeface="標楷體" pitchFamily="65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884763A-295E-49F3-BB0C-7A1EACA003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21833" y="147712"/>
            <a:ext cx="3812345" cy="886264"/>
          </a:xfrm>
        </p:spPr>
        <p:txBody>
          <a:bodyPr>
            <a:normAutofit/>
          </a:bodyPr>
          <a:lstStyle/>
          <a:p>
            <a:r>
              <a:rPr lang="en-US" altLang="zh-TW" sz="4400" b="1" dirty="0" smtClean="0">
                <a:latin typeface="標楷體" pitchFamily="65" charset="-120"/>
                <a:ea typeface="標楷體" pitchFamily="65" charset="-120"/>
              </a:rPr>
              <a:t>107</a:t>
            </a:r>
            <a:r>
              <a:rPr lang="zh-TW" altLang="en-US" sz="4400" b="1" dirty="0">
                <a:latin typeface="標楷體" pitchFamily="65" charset="-120"/>
                <a:ea typeface="標楷體" pitchFamily="65" charset="-120"/>
              </a:rPr>
              <a:t>課綱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B1DCA461-0547-4A14-9470-7098593D66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9954" y="1652953"/>
            <a:ext cx="11192607" cy="3391608"/>
          </a:xfrm>
        </p:spPr>
        <p:txBody>
          <a:bodyPr/>
          <a:lstStyle/>
          <a:p>
            <a:pPr marL="457200" indent="-457200" algn="l">
              <a:buFont typeface="Wingdings" pitchFamily="2" charset="2"/>
              <a:buChar char="ü"/>
            </a:pPr>
            <a:r>
              <a:rPr lang="en-US" altLang="zh-TW" sz="3200" dirty="0">
                <a:latin typeface="標楷體" pitchFamily="65" charset="-120"/>
                <a:ea typeface="標楷體" pitchFamily="65" charset="-120"/>
              </a:rPr>
              <a:t>107</a:t>
            </a:r>
            <a:r>
              <a:rPr lang="zh-TW" altLang="en-US" sz="3200" dirty="0">
                <a:latin typeface="標楷體" pitchFamily="65" charset="-120"/>
                <a:ea typeface="標楷體" pitchFamily="65" charset="-120"/>
              </a:rPr>
              <a:t>課綱是第一個以學生為中心的課程綱要，強調「成就每一個孩子」，以「核心素養」為發展主軸</a:t>
            </a:r>
            <a:r>
              <a:rPr lang="zh-TW" altLang="en-US" sz="3200" dirty="0" smtClean="0">
                <a:latin typeface="標楷體" pitchFamily="65" charset="-120"/>
                <a:ea typeface="標楷體" pitchFamily="65" charset="-120"/>
              </a:rPr>
              <a:t>。</a:t>
            </a:r>
            <a:endParaRPr lang="en-US" altLang="zh-TW" sz="3200" dirty="0" smtClean="0">
              <a:latin typeface="標楷體" pitchFamily="65" charset="-120"/>
              <a:ea typeface="標楷體" pitchFamily="65" charset="-120"/>
            </a:endParaRPr>
          </a:p>
          <a:p>
            <a:pPr marL="457200" indent="-457200" algn="l">
              <a:buFont typeface="Wingdings" pitchFamily="2" charset="2"/>
              <a:buChar char="ü"/>
            </a:pPr>
            <a:r>
              <a:rPr lang="zh-TW" altLang="en-US" sz="3200" dirty="0" smtClean="0">
                <a:latin typeface="標楷體" pitchFamily="65" charset="-120"/>
                <a:ea typeface="標楷體" pitchFamily="65" charset="-120"/>
              </a:rPr>
              <a:t>「</a:t>
            </a:r>
            <a:r>
              <a:rPr lang="zh-TW" altLang="en-US" sz="3200" dirty="0">
                <a:latin typeface="標楷體" pitchFamily="65" charset="-120"/>
                <a:ea typeface="標楷體" pitchFamily="65" charset="-120"/>
              </a:rPr>
              <a:t>核心素養」，是指一個人為適應現在生活、面對未來挑戰，所應具備的知能與態度。</a:t>
            </a:r>
          </a:p>
          <a:p>
            <a:pPr algn="l"/>
            <a:endParaRPr lang="zh-TW" altLang="en-US" dirty="0">
              <a:latin typeface="標楷體" pitchFamily="65" charset="-120"/>
              <a:ea typeface="標楷體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565429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2BAF833-6060-4A71-AB3C-ED2423CFF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49300"/>
            <a:ext cx="10964594" cy="1013508"/>
          </a:xfrm>
        </p:spPr>
        <p:txBody>
          <a:bodyPr>
            <a:normAutofit/>
          </a:bodyPr>
          <a:lstStyle/>
          <a:p>
            <a:pPr algn="ctr"/>
            <a:r>
              <a:rPr lang="zh-TW" altLang="en-US" b="1" dirty="0">
                <a:latin typeface="標楷體" pitchFamily="65" charset="-120"/>
                <a:ea typeface="標楷體" pitchFamily="65" charset="-120"/>
              </a:rPr>
              <a:t>麗山高中科學專題 加入人文思考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18E5F85-1D2E-46BB-8F74-F1B08F8861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0583" y="1762308"/>
            <a:ext cx="9993923" cy="4080877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ü"/>
            </a:pPr>
            <a:r>
              <a:rPr lang="zh-TW" altLang="en-US" sz="3200" dirty="0">
                <a:latin typeface="標楷體" pitchFamily="65" charset="-120"/>
                <a:ea typeface="標楷體" pitchFamily="65" charset="-120"/>
              </a:rPr>
              <a:t>麗山高中自創校以來，便以培育科學人才為己任，不過，教學團隊更希望注入人文思考素養，讓科學素養更加完整。</a:t>
            </a:r>
          </a:p>
        </p:txBody>
      </p:sp>
    </p:spTree>
    <p:extLst>
      <p:ext uri="{BB962C8B-B14F-4D97-AF65-F5344CB8AC3E}">
        <p14:creationId xmlns:p14="http://schemas.microsoft.com/office/powerpoint/2010/main" val="4146087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FB3A43E-3357-4B99-9F54-2E5BA4A75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1317" y="294614"/>
            <a:ext cx="6794730" cy="663575"/>
          </a:xfrm>
        </p:spPr>
        <p:txBody>
          <a:bodyPr>
            <a:noAutofit/>
          </a:bodyPr>
          <a:lstStyle/>
          <a:p>
            <a:r>
              <a:rPr lang="zh-TW" altLang="en-US" b="1" dirty="0">
                <a:latin typeface="標楷體" pitchFamily="65" charset="-120"/>
                <a:ea typeface="標楷體" pitchFamily="65" charset="-120"/>
              </a:rPr>
              <a:t>程式設計 開啟孩子的未來</a:t>
            </a:r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355C2900-B612-4EFC-8A5A-6B186AC767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0558295"/>
              </p:ext>
            </p:extLst>
          </p:nvPr>
        </p:nvGraphicFramePr>
        <p:xfrm>
          <a:off x="2052918" y="1506071"/>
          <a:ext cx="8927789" cy="4163625"/>
        </p:xfrm>
        <a:graphic>
          <a:graphicData uri="http://schemas.openxmlformats.org/drawingml/2006/table">
            <a:tbl>
              <a:tblPr firstRow="1" bandRow="1">
                <a:tableStyleId>{16D9F66E-5EB9-4882-86FB-DCBF35E3C3E4}</a:tableStyleId>
              </a:tblPr>
              <a:tblGrid>
                <a:gridCol w="908256">
                  <a:extLst>
                    <a:ext uri="{9D8B030D-6E8A-4147-A177-3AD203B41FA5}">
                      <a16:colId xmlns:a16="http://schemas.microsoft.com/office/drawing/2014/main" val="967396405"/>
                    </a:ext>
                  </a:extLst>
                </a:gridCol>
                <a:gridCol w="8019533">
                  <a:extLst>
                    <a:ext uri="{9D8B030D-6E8A-4147-A177-3AD203B41FA5}">
                      <a16:colId xmlns:a16="http://schemas.microsoft.com/office/drawing/2014/main" val="2704880003"/>
                    </a:ext>
                  </a:extLst>
                </a:gridCol>
              </a:tblGrid>
              <a:tr h="1387875">
                <a:tc>
                  <a:txBody>
                    <a:bodyPr/>
                    <a:lstStyle/>
                    <a:p>
                      <a:r>
                        <a:rPr lang="en-US" altLang="zh-TW" sz="4000" dirty="0">
                          <a:latin typeface="標楷體" pitchFamily="65" charset="-120"/>
                          <a:ea typeface="標楷體" pitchFamily="65" charset="-120"/>
                        </a:rPr>
                        <a:t>1</a:t>
                      </a:r>
                      <a:endParaRPr lang="zh-TW" altLang="en-US" sz="4000" b="0" dirty="0">
                        <a:solidFill>
                          <a:schemeClr val="tx1"/>
                        </a:solidFill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sz="3200" dirty="0">
                          <a:latin typeface="標楷體" pitchFamily="65" charset="-120"/>
                          <a:ea typeface="標楷體" pitchFamily="65" charset="-120"/>
                        </a:rPr>
                        <a:t>電腦的邏輯思維、問題解決的能力</a:t>
                      </a:r>
                      <a:endParaRPr lang="zh-TW" altLang="en-US" sz="3200" b="0" dirty="0">
                        <a:solidFill>
                          <a:schemeClr val="tx1"/>
                        </a:solidFill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304067"/>
                  </a:ext>
                </a:extLst>
              </a:tr>
              <a:tr h="1387875">
                <a:tc>
                  <a:txBody>
                    <a:bodyPr/>
                    <a:lstStyle/>
                    <a:p>
                      <a:r>
                        <a:rPr lang="en-US" altLang="zh-TW" sz="4000" dirty="0">
                          <a:latin typeface="標楷體" pitchFamily="65" charset="-120"/>
                          <a:ea typeface="標楷體" pitchFamily="65" charset="-120"/>
                        </a:rPr>
                        <a:t>2</a:t>
                      </a:r>
                      <a:endParaRPr lang="zh-TW" altLang="en-US" sz="4000" dirty="0">
                        <a:solidFill>
                          <a:schemeClr val="tx1"/>
                        </a:solidFill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sz="3200" dirty="0">
                          <a:latin typeface="標楷體" pitchFamily="65" charset="-120"/>
                          <a:ea typeface="標楷體" pitchFamily="65" charset="-120"/>
                        </a:rPr>
                        <a:t>駕馭科技的能力，利用科技創新，來改變世界</a:t>
                      </a:r>
                      <a:endParaRPr lang="zh-TW" altLang="en-US" sz="3200" dirty="0">
                        <a:solidFill>
                          <a:schemeClr val="tx1"/>
                        </a:solidFill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097276"/>
                  </a:ext>
                </a:extLst>
              </a:tr>
              <a:tr h="1387875">
                <a:tc>
                  <a:txBody>
                    <a:bodyPr/>
                    <a:lstStyle/>
                    <a:p>
                      <a:r>
                        <a:rPr lang="en-US" altLang="zh-TW" sz="4000" dirty="0">
                          <a:latin typeface="標楷體" pitchFamily="65" charset="-120"/>
                          <a:ea typeface="標楷體" pitchFamily="65" charset="-120"/>
                        </a:rPr>
                        <a:t>3</a:t>
                      </a:r>
                      <a:endParaRPr lang="zh-TW" altLang="en-US" sz="4000" dirty="0">
                        <a:solidFill>
                          <a:schemeClr val="tx1"/>
                        </a:solidFill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sz="3200" dirty="0">
                          <a:latin typeface="標楷體" pitchFamily="65" charset="-120"/>
                          <a:ea typeface="標楷體" pitchFamily="65" charset="-120"/>
                        </a:rPr>
                        <a:t>新的表達和創造能力</a:t>
                      </a:r>
                      <a:endParaRPr lang="zh-TW" altLang="en-US" sz="3200" dirty="0">
                        <a:solidFill>
                          <a:schemeClr val="tx1"/>
                        </a:solidFill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36889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40298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8AEDF54-B0E5-41EB-A664-C5901312E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3853" y="347540"/>
            <a:ext cx="10515600" cy="1120775"/>
          </a:xfrm>
        </p:spPr>
        <p:txBody>
          <a:bodyPr>
            <a:normAutofit/>
          </a:bodyPr>
          <a:lstStyle/>
          <a:p>
            <a:r>
              <a:rPr lang="zh-TW" altLang="en-US" b="1" dirty="0">
                <a:latin typeface="標楷體" pitchFamily="65" charset="-120"/>
                <a:ea typeface="標楷體" pitchFamily="65" charset="-120"/>
              </a:rPr>
              <a:t>程式設計入課綱 是教育轉機或危機？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016279C-2567-4DE5-8D43-DFBA552E91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8739" y="1978269"/>
            <a:ext cx="9703192" cy="2603769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ü"/>
            </a:pPr>
            <a:r>
              <a:rPr lang="zh-TW" altLang="en-US" sz="3200" dirty="0">
                <a:latin typeface="標楷體" pitchFamily="65" charset="-120"/>
                <a:ea typeface="標楷體" pitchFamily="65" charset="-120"/>
              </a:rPr>
              <a:t>坊間兒童程式設計課程愈開愈多，以才藝班、冬夏令營形式存在，價格不低，報名狀況卻不差。線上免費的程式設計課程，也愈來愈多元。</a:t>
            </a:r>
          </a:p>
        </p:txBody>
      </p:sp>
    </p:spTree>
    <p:extLst>
      <p:ext uri="{BB962C8B-B14F-4D97-AF65-F5344CB8AC3E}">
        <p14:creationId xmlns:p14="http://schemas.microsoft.com/office/powerpoint/2010/main" val="1775792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3D0264-DECC-4579-B9AC-C6B1E65BF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3637" y="110293"/>
            <a:ext cx="3473548" cy="795315"/>
          </a:xfrm>
        </p:spPr>
        <p:txBody>
          <a:bodyPr>
            <a:normAutofit/>
          </a:bodyPr>
          <a:lstStyle/>
          <a:p>
            <a:r>
              <a:rPr lang="zh-TW" altLang="en-US" b="1" dirty="0">
                <a:latin typeface="標楷體" pitchFamily="65" charset="-120"/>
                <a:ea typeface="標楷體" pitchFamily="65" charset="-120"/>
              </a:rPr>
              <a:t>贊成</a:t>
            </a:r>
            <a:r>
              <a:rPr lang="zh-TW" altLang="en-US" b="1" dirty="0" smtClean="0">
                <a:latin typeface="標楷體" pitchFamily="65" charset="-120"/>
                <a:ea typeface="標楷體" pitchFamily="65" charset="-120"/>
              </a:rPr>
              <a:t>意見</a:t>
            </a:r>
            <a:endParaRPr lang="zh-TW" altLang="en-US" b="1" dirty="0">
              <a:latin typeface="標楷體" pitchFamily="65" charset="-120"/>
              <a:ea typeface="標楷體" pitchFamily="65" charset="-120"/>
            </a:endParaRPr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6E8AD885-05E6-42EF-AD83-A5320ADE6A2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68325186"/>
              </p:ext>
            </p:extLst>
          </p:nvPr>
        </p:nvGraphicFramePr>
        <p:xfrm>
          <a:off x="1035147" y="1198464"/>
          <a:ext cx="10515600" cy="4812593"/>
        </p:xfrm>
        <a:graphic>
          <a:graphicData uri="http://schemas.openxmlformats.org/drawingml/2006/table">
            <a:tbl>
              <a:tblPr firstRow="1" bandRow="1">
                <a:tableStyleId>{16D9F66E-5EB9-4882-86FB-DCBF35E3C3E4}</a:tableStyleId>
              </a:tblPr>
              <a:tblGrid>
                <a:gridCol w="1089074">
                  <a:extLst>
                    <a:ext uri="{9D8B030D-6E8A-4147-A177-3AD203B41FA5}">
                      <a16:colId xmlns:a16="http://schemas.microsoft.com/office/drawing/2014/main" val="436137475"/>
                    </a:ext>
                  </a:extLst>
                </a:gridCol>
                <a:gridCol w="9426526">
                  <a:extLst>
                    <a:ext uri="{9D8B030D-6E8A-4147-A177-3AD203B41FA5}">
                      <a16:colId xmlns:a16="http://schemas.microsoft.com/office/drawing/2014/main" val="4050961379"/>
                    </a:ext>
                  </a:extLst>
                </a:gridCol>
              </a:tblGrid>
              <a:tr h="1107367">
                <a:tc>
                  <a:txBody>
                    <a:bodyPr/>
                    <a:lstStyle/>
                    <a:p>
                      <a:r>
                        <a:rPr lang="en-US" altLang="zh-TW" sz="2800" b="0" dirty="0">
                          <a:latin typeface="標楷體" pitchFamily="65" charset="-120"/>
                          <a:ea typeface="標楷體" pitchFamily="65" charset="-120"/>
                        </a:rPr>
                        <a:t>1</a:t>
                      </a:r>
                      <a:endParaRPr lang="zh-TW" altLang="en-US" sz="2800" b="0" dirty="0"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zh-TW" sz="2800" b="0" kern="120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這是偏鄉的機會</a:t>
                      </a:r>
                      <a:endParaRPr lang="zh-TW" altLang="en-US" sz="2800" b="0" dirty="0"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6926509"/>
                  </a:ext>
                </a:extLst>
              </a:tr>
              <a:tr h="1166813">
                <a:tc>
                  <a:txBody>
                    <a:bodyPr/>
                    <a:lstStyle/>
                    <a:p>
                      <a:r>
                        <a:rPr lang="en-US" altLang="zh-TW" sz="2800" b="0" dirty="0">
                          <a:latin typeface="標楷體" pitchFamily="65" charset="-120"/>
                          <a:ea typeface="標楷體" pitchFamily="65" charset="-120"/>
                        </a:rPr>
                        <a:t>2</a:t>
                      </a:r>
                      <a:endParaRPr lang="zh-TW" altLang="en-US" sz="2800" b="0" dirty="0"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zh-TW" sz="2800" b="0" kern="120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程式設計培養孩子與國際接軌的能力</a:t>
                      </a:r>
                      <a:endParaRPr lang="zh-TW" altLang="en-US" sz="2800" b="0" dirty="0"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1108314"/>
                  </a:ext>
                </a:extLst>
              </a:tr>
              <a:tr h="1166813">
                <a:tc>
                  <a:txBody>
                    <a:bodyPr/>
                    <a:lstStyle/>
                    <a:p>
                      <a:r>
                        <a:rPr lang="en-US" altLang="zh-TW" sz="2800" b="0" dirty="0">
                          <a:latin typeface="標楷體" pitchFamily="65" charset="-120"/>
                          <a:ea typeface="標楷體" pitchFamily="65" charset="-120"/>
                        </a:rPr>
                        <a:t>3</a:t>
                      </a:r>
                      <a:endParaRPr lang="zh-TW" altLang="en-US" sz="2800" b="0" dirty="0"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zh-TW" sz="2800" b="0" kern="120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程式設計並不是多出來的，資訊教育與創客教育是已</a:t>
                      </a:r>
                      <a:r>
                        <a:rPr lang="en-US" altLang="zh-TW" sz="2800" b="0" kern="120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   </a:t>
                      </a:r>
                      <a:r>
                        <a:rPr lang="zh-TW" altLang="zh-TW" sz="2800" b="0" kern="120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經在做的，程式設計只是這兩者的結合延伸</a:t>
                      </a:r>
                    </a:p>
                    <a:p>
                      <a:endParaRPr lang="zh-TW" altLang="en-US" sz="2800" b="0" dirty="0"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4974303"/>
                  </a:ext>
                </a:extLst>
              </a:tr>
              <a:tr h="1166813">
                <a:tc>
                  <a:txBody>
                    <a:bodyPr/>
                    <a:lstStyle/>
                    <a:p>
                      <a:r>
                        <a:rPr lang="en-US" altLang="zh-TW" sz="2800" b="0" dirty="0">
                          <a:latin typeface="標楷體" pitchFamily="65" charset="-120"/>
                          <a:ea typeface="標楷體" pitchFamily="65" charset="-120"/>
                        </a:rPr>
                        <a:t>4</a:t>
                      </a:r>
                      <a:endParaRPr lang="zh-TW" altLang="en-US" sz="2800" b="0" dirty="0"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zh-TW" sz="2800" b="0" kern="120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寫程式能力可轉化成新時代所需的能力，從小培養程式能力就等於培養了創新力及解決問題的能力</a:t>
                      </a:r>
                      <a:endParaRPr lang="zh-TW" altLang="en-US" sz="2800" b="0" dirty="0"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23094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02045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FDD5853-12C4-44C0-84F0-019366070D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5588" y="168178"/>
            <a:ext cx="2759612" cy="860523"/>
          </a:xfrm>
        </p:spPr>
        <p:txBody>
          <a:bodyPr>
            <a:normAutofit fontScale="90000"/>
          </a:bodyPr>
          <a:lstStyle/>
          <a:p>
            <a:r>
              <a:rPr lang="zh-TW" altLang="zh-TW" sz="5300" b="1" kern="100" dirty="0">
                <a:effectLst/>
                <a:latin typeface="標楷體" pitchFamily="65" charset="-120"/>
                <a:ea typeface="標楷體" pitchFamily="65" charset="-120"/>
                <a:cs typeface="Times New Roman" panose="02020603050405020304" pitchFamily="18" charset="0"/>
              </a:rPr>
              <a:t>反對</a:t>
            </a:r>
            <a:r>
              <a:rPr lang="zh-TW" altLang="zh-TW" sz="5300" b="1" kern="100" dirty="0" smtClean="0">
                <a:effectLst/>
                <a:latin typeface="標楷體" pitchFamily="65" charset="-120"/>
                <a:ea typeface="標楷體" pitchFamily="65" charset="-120"/>
                <a:cs typeface="Times New Roman" panose="02020603050405020304" pitchFamily="18" charset="0"/>
              </a:rPr>
              <a:t>意見</a:t>
            </a:r>
            <a:endParaRPr lang="zh-TW" altLang="en-US" b="1" dirty="0">
              <a:latin typeface="標楷體" pitchFamily="65" charset="-120"/>
              <a:ea typeface="標楷體" pitchFamily="65" charset="-120"/>
            </a:endParaRPr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5D4C2EB5-0464-485B-AE60-A8FB69413AC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1234237"/>
              </p:ext>
            </p:extLst>
          </p:nvPr>
        </p:nvGraphicFramePr>
        <p:xfrm>
          <a:off x="1106072" y="1515794"/>
          <a:ext cx="10490982" cy="4401428"/>
        </p:xfrm>
        <a:graphic>
          <a:graphicData uri="http://schemas.openxmlformats.org/drawingml/2006/table">
            <a:tbl>
              <a:tblPr firstRow="1" bandRow="1">
                <a:tableStyleId>{16D9F66E-5EB9-4882-86FB-DCBF35E3C3E4}</a:tableStyleId>
              </a:tblPr>
              <a:tblGrid>
                <a:gridCol w="918107">
                  <a:extLst>
                    <a:ext uri="{9D8B030D-6E8A-4147-A177-3AD203B41FA5}">
                      <a16:colId xmlns:a16="http://schemas.microsoft.com/office/drawing/2014/main" val="1079153259"/>
                    </a:ext>
                  </a:extLst>
                </a:gridCol>
                <a:gridCol w="9572875">
                  <a:extLst>
                    <a:ext uri="{9D8B030D-6E8A-4147-A177-3AD203B41FA5}">
                      <a16:colId xmlns:a16="http://schemas.microsoft.com/office/drawing/2014/main" val="1362232465"/>
                    </a:ext>
                  </a:extLst>
                </a:gridCol>
              </a:tblGrid>
              <a:tr h="976091">
                <a:tc>
                  <a:txBody>
                    <a:bodyPr/>
                    <a:lstStyle/>
                    <a:p>
                      <a:r>
                        <a:rPr lang="en-US" altLang="zh-TW" sz="2800" b="0" dirty="0">
                          <a:latin typeface="標楷體" pitchFamily="65" charset="-120"/>
                          <a:ea typeface="標楷體" pitchFamily="65" charset="-120"/>
                        </a:rPr>
                        <a:t>1</a:t>
                      </a:r>
                      <a:endParaRPr lang="zh-TW" altLang="en-US" sz="2800" b="0" dirty="0"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zh-TW" sz="2800" b="0" kern="120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基礎教育不應該什麼都想放想推、教育現場已經</a:t>
                      </a:r>
                      <a:r>
                        <a:rPr lang="zh-TW" altLang="zh-TW" sz="2800" b="0" kern="1200" dirty="0" smtClean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疲於奔命</a:t>
                      </a:r>
                      <a:endParaRPr lang="zh-TW" altLang="zh-TW" sz="2800" b="0" kern="1200" dirty="0">
                        <a:effectLst/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5336291"/>
                  </a:ext>
                </a:extLst>
              </a:tr>
              <a:tr h="933306">
                <a:tc>
                  <a:txBody>
                    <a:bodyPr/>
                    <a:lstStyle/>
                    <a:p>
                      <a:r>
                        <a:rPr lang="en-US" altLang="zh-TW" sz="2800" b="0" dirty="0">
                          <a:latin typeface="標楷體" pitchFamily="65" charset="-120"/>
                          <a:ea typeface="標楷體" pitchFamily="65" charset="-120"/>
                        </a:rPr>
                        <a:t>2</a:t>
                      </a:r>
                      <a:endParaRPr lang="zh-TW" altLang="en-US" sz="2800" b="0" dirty="0"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zh-TW" sz="2800" b="0" kern="120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師資和設備將是挑戰，沒處理好反而拉大城鄉差距</a:t>
                      </a:r>
                      <a:endParaRPr lang="zh-TW" altLang="en-US" sz="2800" b="0" dirty="0"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1113145"/>
                  </a:ext>
                </a:extLst>
              </a:tr>
              <a:tr h="1498722">
                <a:tc>
                  <a:txBody>
                    <a:bodyPr/>
                    <a:lstStyle/>
                    <a:p>
                      <a:r>
                        <a:rPr lang="en-US" altLang="zh-TW" sz="2800" b="0" dirty="0">
                          <a:latin typeface="標楷體" pitchFamily="65" charset="-120"/>
                          <a:ea typeface="標楷體" pitchFamily="65" charset="-120"/>
                        </a:rPr>
                        <a:t>3</a:t>
                      </a:r>
                      <a:endParaRPr lang="zh-TW" altLang="en-US" sz="2800" b="0" dirty="0"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zh-TW" sz="2800" b="0" kern="120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學習邏輯思維不一定要透過程式設計，基礎教育有更重要的任務</a:t>
                      </a:r>
                    </a:p>
                    <a:p>
                      <a:endParaRPr lang="zh-TW" altLang="en-US" sz="2800" b="0" dirty="0"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3775823"/>
                  </a:ext>
                </a:extLst>
              </a:tr>
              <a:tr h="993309">
                <a:tc>
                  <a:txBody>
                    <a:bodyPr/>
                    <a:lstStyle/>
                    <a:p>
                      <a:r>
                        <a:rPr lang="en-US" altLang="zh-TW" sz="2800" b="0" dirty="0">
                          <a:latin typeface="標楷體" pitchFamily="65" charset="-120"/>
                          <a:ea typeface="標楷體" pitchFamily="65" charset="-120"/>
                        </a:rPr>
                        <a:t>4</a:t>
                      </a:r>
                      <a:endParaRPr lang="zh-TW" altLang="en-US" sz="2800" b="0" dirty="0"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zh-TW" sz="2800" b="0" kern="120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國中小的學習負擔已經很大，再加上程式設計又是一個</a:t>
                      </a:r>
                      <a:r>
                        <a:rPr lang="zh-TW" altLang="zh-TW" sz="2800" b="0" kern="1200" dirty="0" smtClean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負擔</a:t>
                      </a:r>
                      <a:endParaRPr lang="zh-TW" altLang="zh-TW" sz="2800" b="0" kern="1200" dirty="0">
                        <a:effectLst/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68998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04821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B55E4AC-6FD7-4701-AE6C-00A4A28542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70748" y="209916"/>
            <a:ext cx="7261275" cy="906707"/>
          </a:xfrm>
        </p:spPr>
        <p:txBody>
          <a:bodyPr>
            <a:noAutofit/>
          </a:bodyPr>
          <a:lstStyle/>
          <a:p>
            <a:r>
              <a:rPr lang="zh-TW" altLang="zh-TW" b="1" kern="100" dirty="0">
                <a:effectLst/>
                <a:latin typeface="標楷體" pitchFamily="65" charset="-120"/>
                <a:ea typeface="標楷體" pitchFamily="65" charset="-120"/>
                <a:cs typeface="Times New Roman" panose="02020603050405020304" pitchFamily="18" charset="0"/>
              </a:rPr>
              <a:t>教育創新 從容納</a:t>
            </a:r>
            <a:r>
              <a:rPr lang="en-US" altLang="zh-TW" b="1" kern="100" dirty="0">
                <a:effectLst/>
                <a:latin typeface="標楷體" pitchFamily="65" charset="-120"/>
                <a:ea typeface="標楷體" pitchFamily="65" charset="-120"/>
                <a:cs typeface="Times New Roman" panose="02020603050405020304" pitchFamily="18" charset="0"/>
              </a:rPr>
              <a:t>1%</a:t>
            </a:r>
            <a:r>
              <a:rPr lang="zh-TW" altLang="zh-TW" b="1" kern="100" dirty="0">
                <a:effectLst/>
                <a:latin typeface="標楷體" pitchFamily="65" charset="-120"/>
                <a:ea typeface="標楷體" pitchFamily="65" charset="-120"/>
                <a:cs typeface="Times New Roman" panose="02020603050405020304" pitchFamily="18" charset="0"/>
              </a:rPr>
              <a:t>異才</a:t>
            </a:r>
            <a:r>
              <a:rPr lang="zh-TW" altLang="zh-TW" b="1" kern="100" dirty="0" smtClean="0">
                <a:effectLst/>
                <a:latin typeface="標楷體" pitchFamily="65" charset="-120"/>
                <a:ea typeface="標楷體" pitchFamily="65" charset="-120"/>
                <a:cs typeface="Times New Roman" panose="02020603050405020304" pitchFamily="18" charset="0"/>
              </a:rPr>
              <a:t>開始</a:t>
            </a:r>
            <a:endParaRPr lang="zh-TW" altLang="en-US" b="1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41FE880-7007-40DA-84CF-071E2DDBE0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1883" y="1707491"/>
            <a:ext cx="10206110" cy="332315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ü"/>
            </a:pPr>
            <a:r>
              <a:rPr lang="zh-TW" altLang="zh-TW" sz="3000" dirty="0">
                <a:effectLst/>
                <a:latin typeface="標楷體" pitchFamily="65" charset="-120"/>
                <a:ea typeface="標楷體" pitchFamily="65" charset="-120"/>
                <a:cs typeface="Times New Roman" panose="02020603050405020304" pitchFamily="18" charset="0"/>
              </a:rPr>
              <a:t>「特殊選才」，是近年興起的大學入學管道，讓具有特殊技能的學生免學測、指考，只要通過書面審查及面試，就可以進入大學就讀。</a:t>
            </a:r>
            <a:endParaRPr lang="zh-TW" altLang="en-US" sz="3000" dirty="0">
              <a:latin typeface="標楷體" pitchFamily="65" charset="-120"/>
              <a:ea typeface="標楷體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317179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6B9FBA2-44FA-42E9-9CF3-0DC0FC1A8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9986" y="159386"/>
            <a:ext cx="7159283" cy="939654"/>
          </a:xfrm>
        </p:spPr>
        <p:txBody>
          <a:bodyPr>
            <a:normAutofit fontScale="90000"/>
          </a:bodyPr>
          <a:lstStyle/>
          <a:p>
            <a:r>
              <a:rPr lang="zh-TW" altLang="zh-TW" b="1" dirty="0">
                <a:effectLst/>
                <a:latin typeface="標楷體" pitchFamily="65" charset="-120"/>
                <a:ea typeface="標楷體" pitchFamily="65" charset="-120"/>
                <a:cs typeface="Times New Roman" panose="02020603050405020304" pitchFamily="18" charset="0"/>
              </a:rPr>
              <a:t>實驗教育 提供不一樣的選擇</a:t>
            </a:r>
            <a:endParaRPr lang="zh-TW" altLang="en-US" b="1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D63CDDB-735F-4C81-BF1D-6CBB356735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8134" y="1771112"/>
            <a:ext cx="10079502" cy="3942129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ü"/>
            </a:pPr>
            <a:r>
              <a:rPr lang="zh-TW" altLang="zh-TW" sz="3000" dirty="0">
                <a:effectLst/>
                <a:latin typeface="標楷體" pitchFamily="65" charset="-120"/>
                <a:ea typeface="標楷體" pitchFamily="65" charset="-120"/>
                <a:cs typeface="Times New Roman" panose="02020603050405020304" pitchFamily="18" charset="0"/>
              </a:rPr>
              <a:t>廣義來說，只要和「普通教育」不一樣</a:t>
            </a:r>
            <a:r>
              <a:rPr lang="zh-TW" altLang="zh-TW" sz="3000" dirty="0" smtClean="0">
                <a:effectLst/>
                <a:latin typeface="標楷體" pitchFamily="65" charset="-120"/>
                <a:ea typeface="標楷體" pitchFamily="65" charset="-120"/>
                <a:cs typeface="Times New Roman" panose="02020603050405020304" pitchFamily="18" charset="0"/>
              </a:rPr>
              <a:t>：形式</a:t>
            </a:r>
            <a:r>
              <a:rPr lang="zh-TW" altLang="zh-TW" sz="3000" dirty="0">
                <a:effectLst/>
                <a:latin typeface="標楷體" pitchFamily="65" charset="-120"/>
                <a:ea typeface="標楷體" pitchFamily="65" charset="-120"/>
                <a:cs typeface="Times New Roman" panose="02020603050405020304" pitchFamily="18" charset="0"/>
              </a:rPr>
              <a:t>上，師資與課程不受國家規範；理念上，跳脫升學主義以及學科至上的桎梏，鼓勵孩子多元探索、自主學習的教育形式</a:t>
            </a:r>
            <a:endParaRPr lang="zh-TW" altLang="en-US" sz="3000" dirty="0">
              <a:latin typeface="標楷體" pitchFamily="65" charset="-120"/>
              <a:ea typeface="標楷體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532109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ED4A72F-D282-4584-B586-203B068DC1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1839" y="180487"/>
            <a:ext cx="3962400" cy="848213"/>
          </a:xfrm>
        </p:spPr>
        <p:txBody>
          <a:bodyPr>
            <a:normAutofit/>
          </a:bodyPr>
          <a:lstStyle/>
          <a:p>
            <a:r>
              <a:rPr lang="zh-TW" altLang="zh-TW" b="1" dirty="0">
                <a:effectLst/>
                <a:latin typeface="標楷體" pitchFamily="65" charset="-120"/>
                <a:ea typeface="標楷體" pitchFamily="65" charset="-120"/>
                <a:cs typeface="Times New Roman" panose="02020603050405020304" pitchFamily="18" charset="0"/>
              </a:rPr>
              <a:t>實驗教育三法</a:t>
            </a:r>
            <a:endParaRPr lang="zh-TW" altLang="en-US" b="1" dirty="0">
              <a:latin typeface="標楷體" pitchFamily="65" charset="-120"/>
              <a:ea typeface="標楷體" pitchFamily="65" charset="-120"/>
            </a:endParaRPr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AA142951-DA66-4542-8A0B-82C54EC4A7B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43655933"/>
              </p:ext>
            </p:extLst>
          </p:nvPr>
        </p:nvGraphicFramePr>
        <p:xfrm>
          <a:off x="1207477" y="1254125"/>
          <a:ext cx="10515600" cy="4667252"/>
        </p:xfrm>
        <a:graphic>
          <a:graphicData uri="http://schemas.openxmlformats.org/drawingml/2006/table">
            <a:tbl>
              <a:tblPr firstRow="1" bandRow="1">
                <a:tableStyleId>{16D9F66E-5EB9-4882-86FB-DCBF35E3C3E4}</a:tableStyleId>
              </a:tblPr>
              <a:tblGrid>
                <a:gridCol w="4057357">
                  <a:extLst>
                    <a:ext uri="{9D8B030D-6E8A-4147-A177-3AD203B41FA5}">
                      <a16:colId xmlns:a16="http://schemas.microsoft.com/office/drawing/2014/main" val="154455044"/>
                    </a:ext>
                  </a:extLst>
                </a:gridCol>
                <a:gridCol w="6458243">
                  <a:extLst>
                    <a:ext uri="{9D8B030D-6E8A-4147-A177-3AD203B41FA5}">
                      <a16:colId xmlns:a16="http://schemas.microsoft.com/office/drawing/2014/main" val="418877419"/>
                    </a:ext>
                  </a:extLst>
                </a:gridCol>
              </a:tblGrid>
              <a:tr h="1166813">
                <a:tc>
                  <a:txBody>
                    <a:bodyPr/>
                    <a:lstStyle/>
                    <a:p>
                      <a:r>
                        <a:rPr lang="zh-TW" altLang="zh-TW" sz="3000" b="0" kern="120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個人自學</a:t>
                      </a:r>
                      <a:endParaRPr lang="zh-TW" altLang="en-US" sz="3000" b="0" dirty="0"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sz="3000" b="0" dirty="0"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6950927"/>
                  </a:ext>
                </a:extLst>
              </a:tr>
              <a:tr h="1166813">
                <a:tc>
                  <a:txBody>
                    <a:bodyPr/>
                    <a:lstStyle/>
                    <a:p>
                      <a:r>
                        <a:rPr lang="zh-TW" altLang="zh-TW" sz="3000" b="0" kern="120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團體自學</a:t>
                      </a:r>
                      <a:endParaRPr lang="zh-TW" altLang="en-US" sz="3000" b="0" dirty="0"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sz="3000" b="0" dirty="0">
                          <a:latin typeface="標楷體" pitchFamily="65" charset="-120"/>
                          <a:ea typeface="標楷體" pitchFamily="65" charset="-120"/>
                        </a:rPr>
                        <a:t>三十人以下</a:t>
                      </a:r>
                    </a:p>
                    <a:p>
                      <a:endParaRPr lang="zh-TW" altLang="en-US" sz="3000" b="0" dirty="0"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3836073"/>
                  </a:ext>
                </a:extLst>
              </a:tr>
              <a:tr h="1166813">
                <a:tc>
                  <a:txBody>
                    <a:bodyPr/>
                    <a:lstStyle/>
                    <a:p>
                      <a:r>
                        <a:rPr lang="zh-TW" altLang="zh-TW" sz="3000" b="0" kern="120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機構自學</a:t>
                      </a:r>
                      <a:endParaRPr lang="zh-TW" altLang="en-US" sz="3000" b="0" dirty="0"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zh-TW" sz="3000" b="0" kern="120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每班二十五人以下</a:t>
                      </a:r>
                      <a:endParaRPr lang="zh-TW" altLang="en-US" sz="3000" b="0" dirty="0"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1193122"/>
                  </a:ext>
                </a:extLst>
              </a:tr>
              <a:tr h="1166813">
                <a:tc>
                  <a:txBody>
                    <a:bodyPr/>
                    <a:lstStyle/>
                    <a:p>
                      <a:r>
                        <a:rPr lang="zh-TW" altLang="zh-TW" sz="3000" b="0" kern="120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學校型態實驗教育</a:t>
                      </a:r>
                      <a:endParaRPr lang="zh-TW" altLang="en-US" sz="3000" b="0" dirty="0"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zh-TW" sz="3000" b="0" kern="120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每個年級最多四十人</a:t>
                      </a:r>
                      <a:endParaRPr lang="zh-TW" altLang="en-US" sz="3000" b="0" dirty="0"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97748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29643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421523E-4079-4C16-8A1B-553B5CEE39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5102" y="67945"/>
            <a:ext cx="4465321" cy="1119018"/>
          </a:xfrm>
        </p:spPr>
        <p:txBody>
          <a:bodyPr>
            <a:noAutofit/>
          </a:bodyPr>
          <a:lstStyle/>
          <a:p>
            <a:r>
              <a:rPr lang="zh-TW" altLang="zh-TW" b="1" kern="100" dirty="0">
                <a:effectLst/>
                <a:latin typeface="標楷體" pitchFamily="65" charset="-120"/>
                <a:ea typeface="標楷體" pitchFamily="65" charset="-120"/>
                <a:cs typeface="Times New Roman" panose="02020603050405020304" pitchFamily="18" charset="0"/>
              </a:rPr>
              <a:t>實驗教育</a:t>
            </a:r>
            <a:r>
              <a:rPr lang="zh-TW" altLang="zh-TW" b="1" kern="100" dirty="0" smtClean="0">
                <a:effectLst/>
                <a:latin typeface="標楷體" pitchFamily="65" charset="-120"/>
                <a:ea typeface="標楷體" pitchFamily="65" charset="-120"/>
                <a:cs typeface="Times New Roman" panose="02020603050405020304" pitchFamily="18" charset="0"/>
              </a:rPr>
              <a:t>相對論</a:t>
            </a:r>
            <a:endParaRPr lang="zh-TW" altLang="en-US" b="1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858650B-89CB-4680-8171-3009802BE2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4451" y="1043109"/>
            <a:ext cx="1665849" cy="664357"/>
          </a:xfrm>
        </p:spPr>
        <p:txBody>
          <a:bodyPr/>
          <a:lstStyle/>
          <a:p>
            <a:pPr marL="0" indent="0">
              <a:buNone/>
            </a:pPr>
            <a:r>
              <a:rPr lang="zh-TW" altLang="zh-TW" sz="3200" kern="100" dirty="0">
                <a:effectLst/>
                <a:latin typeface="標楷體" pitchFamily="65" charset="-120"/>
                <a:ea typeface="標楷體" pitchFamily="65" charset="-120"/>
                <a:cs typeface="Times New Roman" panose="02020603050405020304" pitchFamily="18" charset="0"/>
              </a:rPr>
              <a:t>樂觀派：</a:t>
            </a:r>
          </a:p>
          <a:p>
            <a:pPr marL="0" indent="0">
              <a:buNone/>
            </a:pPr>
            <a:endParaRPr lang="zh-TW" altLang="en-US" dirty="0"/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8BEA4D28-3693-43A0-BB33-CEBC4255D5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1783131"/>
              </p:ext>
            </p:extLst>
          </p:nvPr>
        </p:nvGraphicFramePr>
        <p:xfrm>
          <a:off x="769619" y="1601959"/>
          <a:ext cx="11119339" cy="4396790"/>
        </p:xfrm>
        <a:graphic>
          <a:graphicData uri="http://schemas.openxmlformats.org/drawingml/2006/table">
            <a:tbl>
              <a:tblPr firstRow="1" bandRow="1">
                <a:tableStyleId>{16D9F66E-5EB9-4882-86FB-DCBF35E3C3E4}</a:tableStyleId>
              </a:tblPr>
              <a:tblGrid>
                <a:gridCol w="3534054">
                  <a:extLst>
                    <a:ext uri="{9D8B030D-6E8A-4147-A177-3AD203B41FA5}">
                      <a16:colId xmlns:a16="http://schemas.microsoft.com/office/drawing/2014/main" val="603044161"/>
                    </a:ext>
                  </a:extLst>
                </a:gridCol>
                <a:gridCol w="7585285">
                  <a:extLst>
                    <a:ext uri="{9D8B030D-6E8A-4147-A177-3AD203B41FA5}">
                      <a16:colId xmlns:a16="http://schemas.microsoft.com/office/drawing/2014/main" val="2957923046"/>
                    </a:ext>
                  </a:extLst>
                </a:gridCol>
              </a:tblGrid>
              <a:tr h="1497212">
                <a:tc>
                  <a:txBody>
                    <a:bodyPr/>
                    <a:lstStyle/>
                    <a:p>
                      <a:r>
                        <a:rPr lang="zh-TW" altLang="zh-TW" sz="2800" b="0" kern="120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教育理想有機會落實</a:t>
                      </a:r>
                      <a:endParaRPr lang="zh-TW" altLang="en-US" sz="2800" b="0" dirty="0"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zh-TW" sz="2800" b="0" kern="120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降低了辦教育（不一定是辦學校）的門檻，讓更多想對教育有想法的人，都可以投入、實踐</a:t>
                      </a:r>
                      <a:endParaRPr lang="zh-TW" altLang="en-US" sz="2800" b="0" dirty="0"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7522787"/>
                  </a:ext>
                </a:extLst>
              </a:tr>
              <a:tr h="1449789">
                <a:tc>
                  <a:txBody>
                    <a:bodyPr/>
                    <a:lstStyle/>
                    <a:p>
                      <a:r>
                        <a:rPr lang="zh-TW" altLang="zh-TW" sz="2800" b="0" kern="120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打開教育樣貌的光譜</a:t>
                      </a:r>
                      <a:endParaRPr lang="zh-TW" altLang="en-US" sz="2800" b="0" dirty="0"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zh-TW" sz="2800" b="0" kern="120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未來的教育不再是「公立對私立」、「體制內對體制外」這種二分法</a:t>
                      </a:r>
                      <a:endParaRPr lang="zh-TW" altLang="en-US" sz="2800" b="0" dirty="0"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5617448"/>
                  </a:ext>
                </a:extLst>
              </a:tr>
              <a:tr h="1449789">
                <a:tc>
                  <a:txBody>
                    <a:bodyPr/>
                    <a:lstStyle/>
                    <a:p>
                      <a:r>
                        <a:rPr lang="zh-TW" altLang="zh-TW" sz="2800" b="0" kern="120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家長要先了解才能適性選擇</a:t>
                      </a:r>
                      <a:endParaRPr lang="zh-TW" altLang="en-US" sz="2800" b="0" dirty="0"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zh-TW" sz="2800" b="0" kern="120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未來教育管制程度低、選擇性高</a:t>
                      </a:r>
                      <a:endParaRPr lang="zh-TW" altLang="en-US" sz="2800" b="0" dirty="0"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5853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71299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明日教育- 《親子天下》編輯部| Readmoo 讀墨電子書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3386" y="376015"/>
            <a:ext cx="4310928" cy="5828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字方塊 5"/>
          <p:cNvSpPr txBox="1"/>
          <p:nvPr/>
        </p:nvSpPr>
        <p:spPr>
          <a:xfrm>
            <a:off x="1273322" y="2550468"/>
            <a:ext cx="609315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TW" sz="2400" dirty="0" smtClean="0">
              <a:latin typeface="標楷體" pitchFamily="65" charset="-120"/>
              <a:ea typeface="標楷體" pitchFamily="65" charset="-120"/>
            </a:endParaRPr>
          </a:p>
          <a:p>
            <a:r>
              <a:rPr lang="zh-TW" altLang="en-US" sz="2400" b="1" dirty="0" smtClean="0">
                <a:latin typeface="標楷體" pitchFamily="65" charset="-120"/>
                <a:ea typeface="標楷體" pitchFamily="65" charset="-120"/>
              </a:rPr>
              <a:t>摘要</a:t>
            </a:r>
            <a:r>
              <a:rPr lang="en-US" altLang="zh-TW" sz="2400" b="1" dirty="0" smtClean="0">
                <a:latin typeface="標楷體" pitchFamily="65" charset="-120"/>
                <a:ea typeface="標楷體" pitchFamily="65" charset="-120"/>
              </a:rPr>
              <a:t>:</a:t>
            </a:r>
            <a:r>
              <a:rPr lang="zh-TW" altLang="en-US" sz="2400" dirty="0" smtClean="0">
                <a:latin typeface="標楷體" pitchFamily="65" charset="-120"/>
                <a:ea typeface="標楷體" pitchFamily="65" charset="-120"/>
              </a:rPr>
              <a:t>深入</a:t>
            </a:r>
            <a:r>
              <a:rPr lang="zh-TW" altLang="en-US" sz="2400" dirty="0">
                <a:latin typeface="標楷體" pitchFamily="65" charset="-120"/>
                <a:ea typeface="標楷體" pitchFamily="65" charset="-120"/>
              </a:rPr>
              <a:t>探訪國外教育</a:t>
            </a:r>
            <a:r>
              <a:rPr lang="zh-TW" altLang="en-US" sz="2400" dirty="0" smtClean="0">
                <a:latin typeface="標楷體" pitchFamily="65" charset="-120"/>
                <a:ea typeface="標楷體" pitchFamily="65" charset="-120"/>
              </a:rPr>
              <a:t>現場，從</a:t>
            </a:r>
            <a:r>
              <a:rPr lang="zh-TW" altLang="en-US" sz="2400" dirty="0">
                <a:latin typeface="標楷體" pitchFamily="65" charset="-120"/>
                <a:ea typeface="標楷體" pitchFamily="65" charset="-120"/>
              </a:rPr>
              <a:t>芬蘭、美國、英國、日本等教育改革，眺望世界最新教育發展，了解先進國家如何重新思考基礎教育。</a:t>
            </a:r>
            <a:endParaRPr lang="en-US" altLang="zh-TW" sz="2400" dirty="0" smtClean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3" name="文字方塊 2"/>
          <p:cNvSpPr txBox="1"/>
          <p:nvPr/>
        </p:nvSpPr>
        <p:spPr>
          <a:xfrm>
            <a:off x="2136448" y="1700613"/>
            <a:ext cx="41788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>
                <a:latin typeface="標楷體" pitchFamily="65" charset="-120"/>
                <a:ea typeface="標楷體" pitchFamily="65" charset="-120"/>
              </a:rPr>
              <a:t>書名</a:t>
            </a:r>
            <a:r>
              <a:rPr lang="en-US" altLang="zh-TW" sz="2800" b="1" dirty="0">
                <a:latin typeface="標楷體" pitchFamily="65" charset="-120"/>
                <a:ea typeface="標楷體" pitchFamily="65" charset="-120"/>
              </a:rPr>
              <a:t>:</a:t>
            </a:r>
            <a:r>
              <a:rPr lang="zh-TW" altLang="en-US" sz="2800" dirty="0">
                <a:latin typeface="標楷體" pitchFamily="65" charset="-120"/>
                <a:ea typeface="標楷體" pitchFamily="65" charset="-120"/>
              </a:rPr>
              <a:t>親子天下</a:t>
            </a:r>
            <a:r>
              <a:rPr lang="en-US" altLang="zh-TW" sz="2800" dirty="0">
                <a:latin typeface="標楷體" pitchFamily="65" charset="-120"/>
                <a:ea typeface="標楷體" pitchFamily="65" charset="-120"/>
              </a:rPr>
              <a:t>-</a:t>
            </a:r>
            <a:r>
              <a:rPr lang="zh-TW" altLang="en-US" sz="2800" dirty="0">
                <a:latin typeface="標楷體" pitchFamily="65" charset="-120"/>
                <a:ea typeface="標楷體" pitchFamily="65" charset="-120"/>
              </a:rPr>
              <a:t>明日教育</a:t>
            </a:r>
            <a:endParaRPr lang="en-US" altLang="zh-TW" sz="2800" dirty="0">
              <a:latin typeface="標楷體" pitchFamily="65" charset="-120"/>
              <a:ea typeface="標楷體" pitchFamily="65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表格 6">
            <a:extLst>
              <a:ext uri="{FF2B5EF4-FFF2-40B4-BE49-F238E27FC236}">
                <a16:creationId xmlns:a16="http://schemas.microsoft.com/office/drawing/2014/main" id="{F684006A-22B9-43A4-B109-21695F1BC50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87810773"/>
              </p:ext>
            </p:extLst>
          </p:nvPr>
        </p:nvGraphicFramePr>
        <p:xfrm>
          <a:off x="620150" y="2039815"/>
          <a:ext cx="11223088" cy="2716823"/>
        </p:xfrm>
        <a:graphic>
          <a:graphicData uri="http://schemas.openxmlformats.org/drawingml/2006/table">
            <a:tbl>
              <a:tblPr firstRow="1" bandRow="1">
                <a:tableStyleId>{16D9F66E-5EB9-4882-86FB-DCBF35E3C3E4}</a:tableStyleId>
              </a:tblPr>
              <a:tblGrid>
                <a:gridCol w="3491946">
                  <a:extLst>
                    <a:ext uri="{9D8B030D-6E8A-4147-A177-3AD203B41FA5}">
                      <a16:colId xmlns:a16="http://schemas.microsoft.com/office/drawing/2014/main" val="178602614"/>
                    </a:ext>
                  </a:extLst>
                </a:gridCol>
                <a:gridCol w="7731142">
                  <a:extLst>
                    <a:ext uri="{9D8B030D-6E8A-4147-A177-3AD203B41FA5}">
                      <a16:colId xmlns:a16="http://schemas.microsoft.com/office/drawing/2014/main" val="2092110879"/>
                    </a:ext>
                  </a:extLst>
                </a:gridCol>
              </a:tblGrid>
              <a:tr h="1178114">
                <a:tc>
                  <a:txBody>
                    <a:bodyPr/>
                    <a:lstStyle/>
                    <a:p>
                      <a:r>
                        <a:rPr lang="zh-TW" altLang="zh-TW" sz="3000" kern="120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重點在執法者</a:t>
                      </a:r>
                      <a:endParaRPr lang="zh-TW" altLang="en-US" sz="3000" dirty="0"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zh-TW" sz="3000" kern="120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行政體制的彈性會比較快，但是內容不一定</a:t>
                      </a:r>
                      <a:endParaRPr lang="zh-TW" altLang="en-US" sz="3000" dirty="0"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4064768"/>
                  </a:ext>
                </a:extLst>
              </a:tr>
              <a:tr h="1538709">
                <a:tc>
                  <a:txBody>
                    <a:bodyPr/>
                    <a:lstStyle/>
                    <a:p>
                      <a:r>
                        <a:rPr lang="zh-TW" altLang="zh-TW" sz="3000" kern="120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審核分寸的隱憂</a:t>
                      </a:r>
                      <a:endParaRPr lang="zh-TW" altLang="en-US" sz="3000" dirty="0"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zh-TW" sz="3000" kern="120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如何審議實驗教育？會不會審核過癌公校化、審核過寬補習班化？</a:t>
                      </a:r>
                    </a:p>
                    <a:p>
                      <a:endParaRPr lang="zh-TW" altLang="en-US" sz="3000" dirty="0"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2296892"/>
                  </a:ext>
                </a:extLst>
              </a:tr>
            </a:tbl>
          </a:graphicData>
        </a:graphic>
      </p:graphicFrame>
      <p:sp>
        <p:nvSpPr>
          <p:cNvPr id="4" name="文字方塊 3">
            <a:extLst>
              <a:ext uri="{FF2B5EF4-FFF2-40B4-BE49-F238E27FC236}">
                <a16:creationId xmlns:a16="http://schemas.microsoft.com/office/drawing/2014/main" id="{B9B704EC-5147-4A69-88CE-2736CA544D8E}"/>
              </a:ext>
            </a:extLst>
          </p:cNvPr>
          <p:cNvSpPr txBox="1"/>
          <p:nvPr/>
        </p:nvSpPr>
        <p:spPr>
          <a:xfrm>
            <a:off x="638321" y="1163310"/>
            <a:ext cx="21523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zh-TW" sz="3200" kern="100" dirty="0">
                <a:effectLst/>
                <a:latin typeface="標楷體" pitchFamily="65" charset="-120"/>
                <a:ea typeface="標楷體" pitchFamily="65" charset="-120"/>
                <a:cs typeface="Times New Roman" panose="02020603050405020304" pitchFamily="18" charset="0"/>
              </a:rPr>
              <a:t>憂心派</a:t>
            </a:r>
            <a:r>
              <a:rPr lang="zh-TW" altLang="zh-TW" sz="3200" kern="100" dirty="0" smtClean="0">
                <a:effectLst/>
                <a:latin typeface="標楷體" pitchFamily="65" charset="-120"/>
                <a:ea typeface="標楷體" pitchFamily="65" charset="-120"/>
                <a:cs typeface="Times New Roman" panose="02020603050405020304" pitchFamily="18" charset="0"/>
              </a:rPr>
              <a:t>：</a:t>
            </a:r>
            <a:endParaRPr lang="zh-TW" altLang="zh-TW" sz="3200" kern="100" dirty="0">
              <a:effectLst/>
              <a:latin typeface="標楷體" pitchFamily="65" charset="-120"/>
              <a:ea typeface="標楷體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9428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18664E1-53FD-4D26-81F7-9A9E12026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8006" y="105508"/>
            <a:ext cx="11555437" cy="1182321"/>
          </a:xfrm>
        </p:spPr>
        <p:txBody>
          <a:bodyPr>
            <a:noAutofit/>
          </a:bodyPr>
          <a:lstStyle/>
          <a:p>
            <a:r>
              <a:rPr lang="zh-TW" altLang="zh-TW" b="1" dirty="0">
                <a:effectLst/>
                <a:latin typeface="標楷體" pitchFamily="65" charset="-120"/>
                <a:ea typeface="標楷體" pitchFamily="65" charset="-120"/>
                <a:cs typeface="Times New Roman" panose="02020603050405020304" pitchFamily="18" charset="0"/>
              </a:rPr>
              <a:t>實驗教育三法通過 教育史上最大開放</a:t>
            </a:r>
            <a:endParaRPr lang="zh-TW" altLang="en-US" b="1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1A8761D-0D11-4F7F-9FE9-91DAE6A4E0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9346" y="1763210"/>
            <a:ext cx="1848729" cy="776898"/>
          </a:xfrm>
        </p:spPr>
        <p:txBody>
          <a:bodyPr/>
          <a:lstStyle/>
          <a:p>
            <a:pPr marL="0" indent="0">
              <a:buNone/>
            </a:pPr>
            <a:r>
              <a:rPr lang="zh-TW" altLang="zh-TW" sz="3600" kern="100" dirty="0">
                <a:effectLst/>
                <a:latin typeface="標楷體" pitchFamily="65" charset="-120"/>
                <a:ea typeface="標楷體" pitchFamily="65" charset="-120"/>
                <a:cs typeface="Times New Roman" panose="02020603050405020304" pitchFamily="18" charset="0"/>
              </a:rPr>
              <a:t>轉機：</a:t>
            </a:r>
          </a:p>
          <a:p>
            <a:pPr marL="0" indent="0">
              <a:buNone/>
            </a:pPr>
            <a:endParaRPr lang="zh-TW" altLang="en-US" sz="2000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7822E897-1A79-4DF3-913A-5AEB3F448ACD}"/>
              </a:ext>
            </a:extLst>
          </p:cNvPr>
          <p:cNvSpPr txBox="1"/>
          <p:nvPr/>
        </p:nvSpPr>
        <p:spPr>
          <a:xfrm>
            <a:off x="1633159" y="2540108"/>
            <a:ext cx="1077399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latin typeface="標楷體" pitchFamily="65" charset="-120"/>
                <a:ea typeface="標楷體" pitchFamily="65" charset="-120"/>
              </a:rPr>
              <a:t>．對實驗教育的接受度提升</a:t>
            </a:r>
            <a:endParaRPr lang="en-US" altLang="zh-TW" sz="2800" dirty="0">
              <a:latin typeface="標楷體" pitchFamily="65" charset="-120"/>
              <a:ea typeface="標楷體" pitchFamily="65" charset="-120"/>
            </a:endParaRPr>
          </a:p>
          <a:p>
            <a:endParaRPr lang="zh-TW" altLang="en-US" sz="2800" dirty="0">
              <a:latin typeface="標楷體" pitchFamily="65" charset="-120"/>
              <a:ea typeface="標楷體" pitchFamily="65" charset="-120"/>
            </a:endParaRPr>
          </a:p>
          <a:p>
            <a:r>
              <a:rPr lang="zh-TW" altLang="en-US" sz="2800" dirty="0">
                <a:latin typeface="標楷體" pitchFamily="65" charset="-120"/>
                <a:ea typeface="標楷體" pitchFamily="65" charset="-120"/>
              </a:rPr>
              <a:t>．讓「學校」的樣貌，突破原本的想像</a:t>
            </a:r>
            <a:endParaRPr lang="en-US" altLang="zh-TW" sz="2800" dirty="0">
              <a:latin typeface="標楷體" pitchFamily="65" charset="-120"/>
              <a:ea typeface="標楷體" pitchFamily="65" charset="-120"/>
            </a:endParaRPr>
          </a:p>
          <a:p>
            <a:endParaRPr lang="zh-TW" altLang="en-US" sz="2800" dirty="0">
              <a:latin typeface="標楷體" pitchFamily="65" charset="-120"/>
              <a:ea typeface="標楷體" pitchFamily="65" charset="-120"/>
            </a:endParaRPr>
          </a:p>
          <a:p>
            <a:r>
              <a:rPr lang="zh-TW" altLang="en-US" sz="2800" dirty="0">
                <a:latin typeface="標楷體" pitchFamily="65" charset="-120"/>
                <a:ea typeface="標楷體" pitchFamily="65" charset="-120"/>
              </a:rPr>
              <a:t>．更貼近在地文化的教材</a:t>
            </a:r>
            <a:endParaRPr lang="en-US" altLang="zh-TW" sz="2800" dirty="0">
              <a:latin typeface="標楷體" pitchFamily="65" charset="-120"/>
              <a:ea typeface="標楷體" pitchFamily="65" charset="-120"/>
            </a:endParaRPr>
          </a:p>
          <a:p>
            <a:endParaRPr lang="zh-TW" altLang="en-US" sz="2800" dirty="0">
              <a:latin typeface="標楷體" pitchFamily="65" charset="-120"/>
              <a:ea typeface="標楷體" pitchFamily="65" charset="-120"/>
            </a:endParaRPr>
          </a:p>
          <a:p>
            <a:r>
              <a:rPr lang="zh-TW" altLang="en-US" sz="2800" dirty="0">
                <a:latin typeface="標楷體" pitchFamily="65" charset="-120"/>
                <a:ea typeface="標楷體" pitchFamily="65" charset="-120"/>
              </a:rPr>
              <a:t>．點燃更多的「個人化學習」與「創新精神」可能性</a:t>
            </a:r>
          </a:p>
        </p:txBody>
      </p:sp>
    </p:spTree>
    <p:extLst>
      <p:ext uri="{BB962C8B-B14F-4D97-AF65-F5344CB8AC3E}">
        <p14:creationId xmlns:p14="http://schemas.microsoft.com/office/powerpoint/2010/main" val="1505191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1D0B6F-DCF5-473C-9A29-5D18D60E8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67411" y="634793"/>
            <a:ext cx="1745974" cy="960092"/>
          </a:xfrm>
        </p:spPr>
        <p:txBody>
          <a:bodyPr>
            <a:normAutofit/>
          </a:bodyPr>
          <a:lstStyle/>
          <a:p>
            <a:r>
              <a:rPr lang="zh-TW" altLang="en-US" sz="4000" dirty="0">
                <a:latin typeface="標楷體" pitchFamily="65" charset="-120"/>
                <a:ea typeface="標楷體" pitchFamily="65" charset="-120"/>
              </a:rPr>
              <a:t>危機：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D95BC79-00D1-4D48-9385-4751C3F27A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52700" y="1842052"/>
            <a:ext cx="7086600" cy="4015409"/>
          </a:xfrm>
        </p:spPr>
        <p:txBody>
          <a:bodyPr/>
          <a:lstStyle/>
          <a:p>
            <a:pPr marL="76200" indent="0">
              <a:lnSpc>
                <a:spcPts val="2100"/>
              </a:lnSpc>
              <a:buNone/>
            </a:pPr>
            <a:endParaRPr lang="en-US" altLang="zh-TW" sz="3200" kern="100" dirty="0">
              <a:latin typeface="標楷體" pitchFamily="65" charset="-120"/>
              <a:ea typeface="標楷體" pitchFamily="65" charset="-120"/>
              <a:cs typeface="Times New Roman" panose="02020603050405020304" pitchFamily="18" charset="0"/>
            </a:endParaRPr>
          </a:p>
          <a:p>
            <a:pPr marL="76200" indent="0">
              <a:lnSpc>
                <a:spcPts val="2100"/>
              </a:lnSpc>
              <a:buNone/>
            </a:pPr>
            <a:r>
              <a:rPr lang="zh-TW" altLang="zh-TW" sz="3200" kern="100" dirty="0">
                <a:effectLst/>
                <a:latin typeface="標楷體" pitchFamily="65" charset="-120"/>
                <a:ea typeface="標楷體" pitchFamily="65" charset="-120"/>
                <a:cs typeface="Times New Roman" panose="02020603050405020304" pitchFamily="18" charset="0"/>
              </a:rPr>
              <a:t>．為實驗學校扎根的人在哪裡？</a:t>
            </a:r>
            <a:endParaRPr lang="en-US" altLang="zh-TW" sz="3200" kern="100" dirty="0">
              <a:effectLst/>
              <a:latin typeface="標楷體" pitchFamily="65" charset="-120"/>
              <a:ea typeface="標楷體" pitchFamily="65" charset="-120"/>
              <a:cs typeface="Times New Roman" panose="02020603050405020304" pitchFamily="18" charset="0"/>
            </a:endParaRPr>
          </a:p>
          <a:p>
            <a:pPr marL="76200" indent="0">
              <a:lnSpc>
                <a:spcPts val="2100"/>
              </a:lnSpc>
              <a:buNone/>
            </a:pPr>
            <a:endParaRPr lang="zh-TW" altLang="zh-TW" sz="3200" kern="100" dirty="0">
              <a:effectLst/>
              <a:latin typeface="標楷體" pitchFamily="65" charset="-120"/>
              <a:ea typeface="標楷體" pitchFamily="65" charset="-120"/>
              <a:cs typeface="Times New Roman" panose="02020603050405020304" pitchFamily="18" charset="0"/>
            </a:endParaRPr>
          </a:p>
          <a:p>
            <a:pPr marL="76200" indent="0">
              <a:lnSpc>
                <a:spcPts val="2100"/>
              </a:lnSpc>
              <a:buNone/>
            </a:pPr>
            <a:r>
              <a:rPr lang="zh-TW" altLang="zh-TW" sz="3200" kern="100" dirty="0">
                <a:effectLst/>
                <a:latin typeface="標楷體" pitchFamily="65" charset="-120"/>
                <a:ea typeface="標楷體" pitchFamily="65" charset="-120"/>
                <a:cs typeface="Times New Roman" panose="02020603050405020304" pitchFamily="18" charset="0"/>
              </a:rPr>
              <a:t>．沒釐清問題就急著實驗</a:t>
            </a:r>
            <a:endParaRPr lang="en-US" altLang="zh-TW" sz="3200" kern="100" dirty="0">
              <a:effectLst/>
              <a:latin typeface="標楷體" pitchFamily="65" charset="-120"/>
              <a:ea typeface="標楷體" pitchFamily="65" charset="-120"/>
              <a:cs typeface="Times New Roman" panose="02020603050405020304" pitchFamily="18" charset="0"/>
            </a:endParaRPr>
          </a:p>
          <a:p>
            <a:pPr marL="76200" indent="0">
              <a:lnSpc>
                <a:spcPts val="2100"/>
              </a:lnSpc>
              <a:buNone/>
            </a:pPr>
            <a:endParaRPr lang="zh-TW" altLang="zh-TW" sz="3200" kern="100" dirty="0">
              <a:effectLst/>
              <a:latin typeface="標楷體" pitchFamily="65" charset="-120"/>
              <a:ea typeface="標楷體" pitchFamily="65" charset="-120"/>
              <a:cs typeface="Times New Roman" panose="02020603050405020304" pitchFamily="18" charset="0"/>
            </a:endParaRPr>
          </a:p>
          <a:p>
            <a:pPr marL="76200" indent="0">
              <a:lnSpc>
                <a:spcPts val="2100"/>
              </a:lnSpc>
              <a:buNone/>
            </a:pPr>
            <a:r>
              <a:rPr lang="zh-TW" altLang="zh-TW" sz="3200" kern="100" dirty="0">
                <a:effectLst/>
                <a:latin typeface="標楷體" pitchFamily="65" charset="-120"/>
                <a:ea typeface="標楷體" pitchFamily="65" charset="-120"/>
                <a:cs typeface="Times New Roman" panose="02020603050405020304" pitchFamily="18" charset="0"/>
              </a:rPr>
              <a:t>．校長、老師任期仍未鬆綁</a:t>
            </a:r>
            <a:endParaRPr lang="en-US" altLang="zh-TW" sz="3200" kern="100" dirty="0">
              <a:effectLst/>
              <a:latin typeface="標楷體" pitchFamily="65" charset="-120"/>
              <a:ea typeface="標楷體" pitchFamily="65" charset="-120"/>
              <a:cs typeface="Times New Roman" panose="02020603050405020304" pitchFamily="18" charset="0"/>
            </a:endParaRPr>
          </a:p>
          <a:p>
            <a:pPr marL="76200" indent="0">
              <a:lnSpc>
                <a:spcPts val="2100"/>
              </a:lnSpc>
              <a:buNone/>
            </a:pPr>
            <a:endParaRPr lang="zh-TW" altLang="zh-TW" sz="3200" kern="100" dirty="0">
              <a:effectLst/>
              <a:latin typeface="標楷體" pitchFamily="65" charset="-120"/>
              <a:ea typeface="標楷體" pitchFamily="65" charset="-120"/>
              <a:cs typeface="Times New Roman" panose="02020603050405020304" pitchFamily="18" charset="0"/>
            </a:endParaRPr>
          </a:p>
          <a:p>
            <a:pPr marL="76200" indent="0">
              <a:lnSpc>
                <a:spcPts val="2100"/>
              </a:lnSpc>
              <a:buNone/>
            </a:pPr>
            <a:r>
              <a:rPr lang="zh-TW" altLang="zh-TW" sz="3200" kern="100" dirty="0">
                <a:effectLst/>
                <a:latin typeface="標楷體" pitchFamily="65" charset="-120"/>
                <a:ea typeface="標楷體" pitchFamily="65" charset="-120"/>
                <a:cs typeface="Times New Roman" panose="02020603050405020304" pitchFamily="18" charset="0"/>
              </a:rPr>
              <a:t>．急就章，缺乏共識和經驗</a:t>
            </a:r>
          </a:p>
          <a:p>
            <a:pPr marL="0" indent="0">
              <a:buNone/>
            </a:pPr>
            <a:endParaRPr lang="zh-TW" altLang="en-US" sz="2400" dirty="0">
              <a:latin typeface="標楷體" pitchFamily="65" charset="-120"/>
              <a:ea typeface="標楷體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805051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09B3BA5-AED3-4AC2-9667-5FE320B3F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5481" y="0"/>
            <a:ext cx="3057940" cy="1264892"/>
          </a:xfrm>
        </p:spPr>
        <p:txBody>
          <a:bodyPr>
            <a:normAutofit/>
          </a:bodyPr>
          <a:lstStyle/>
          <a:p>
            <a:r>
              <a:rPr lang="zh-TW" altLang="en-US" b="1" dirty="0" smtClean="0">
                <a:latin typeface="標楷體" pitchFamily="65" charset="-120"/>
                <a:ea typeface="標楷體" pitchFamily="65" charset="-120"/>
              </a:rPr>
              <a:t>教育制度</a:t>
            </a:r>
            <a:endParaRPr lang="zh-TW" altLang="en-US" b="1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3A7D8A3-A705-4DB1-9F62-4634BEE121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9295" y="1824424"/>
            <a:ext cx="10039159" cy="2176533"/>
          </a:xfrm>
        </p:spPr>
        <p:txBody>
          <a:bodyPr>
            <a:normAutofit lnSpcReduction="10000"/>
          </a:bodyPr>
          <a:lstStyle/>
          <a:p>
            <a:pPr>
              <a:buFont typeface="Wingdings" pitchFamily="2" charset="2"/>
              <a:buChar char="ü"/>
            </a:pPr>
            <a:r>
              <a:rPr lang="zh-TW" altLang="en-US" sz="3000" dirty="0" smtClean="0">
                <a:latin typeface="標楷體" pitchFamily="65" charset="-120"/>
                <a:ea typeface="標楷體" pitchFamily="65" charset="-120"/>
              </a:rPr>
              <a:t>臺灣現行學制，除國民中小學為義務教育外，高級中等以上學校教育（含五專）包含「普通教育」與「技職教育」雙軌。</a:t>
            </a:r>
            <a:endParaRPr lang="en-US" altLang="zh-TW" sz="3000" dirty="0" smtClean="0">
              <a:latin typeface="標楷體" pitchFamily="65" charset="-120"/>
              <a:ea typeface="標楷體" pitchFamily="65" charset="-120"/>
            </a:endParaRPr>
          </a:p>
          <a:p>
            <a:pPr>
              <a:buFont typeface="Wingdings" pitchFamily="2" charset="2"/>
              <a:buChar char="ü"/>
            </a:pPr>
            <a:endParaRPr lang="en-US" altLang="zh-TW" sz="3000" dirty="0" smtClean="0">
              <a:latin typeface="標楷體" pitchFamily="65" charset="-120"/>
              <a:ea typeface="標楷體" pitchFamily="65" charset="-120"/>
            </a:endParaRPr>
          </a:p>
          <a:p>
            <a:pPr>
              <a:buFont typeface="Wingdings" pitchFamily="2" charset="2"/>
              <a:buChar char="ü"/>
            </a:pPr>
            <a:r>
              <a:rPr lang="zh-TW" altLang="en-US" sz="3000" dirty="0" smtClean="0">
                <a:latin typeface="標楷體" pitchFamily="65" charset="-120"/>
                <a:ea typeface="標楷體" pitchFamily="65" charset="-120"/>
              </a:rPr>
              <a:t>學前之幼兒教育非義務教育，未納入學制。</a:t>
            </a:r>
            <a:endParaRPr lang="zh-TW" altLang="en-US" sz="3000" dirty="0">
              <a:latin typeface="標楷體" pitchFamily="65" charset="-120"/>
              <a:ea typeface="標楷體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126598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5E340F1-2518-4E5D-9E4E-3CD857FC3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8566" y="219178"/>
            <a:ext cx="7595534" cy="853484"/>
          </a:xfrm>
        </p:spPr>
        <p:txBody>
          <a:bodyPr>
            <a:normAutofit/>
          </a:bodyPr>
          <a:lstStyle/>
          <a:p>
            <a:r>
              <a:rPr lang="zh-TW" altLang="zh-TW" b="1" dirty="0">
                <a:effectLst/>
                <a:latin typeface="標楷體" pitchFamily="65" charset="-120"/>
                <a:ea typeface="標楷體" pitchFamily="65" charset="-120"/>
                <a:cs typeface="Times New Roman" panose="02020603050405020304" pitchFamily="18" charset="0"/>
              </a:rPr>
              <a:t>十二年國民基本教育分兩階段</a:t>
            </a:r>
            <a:endParaRPr lang="zh-TW" altLang="en-US" b="1" dirty="0">
              <a:latin typeface="標楷體" pitchFamily="65" charset="-120"/>
              <a:ea typeface="標楷體" pitchFamily="65" charset="-120"/>
            </a:endParaRPr>
          </a:p>
        </p:txBody>
      </p:sp>
      <p:graphicFrame>
        <p:nvGraphicFramePr>
          <p:cNvPr id="5" name="表格 5">
            <a:extLst>
              <a:ext uri="{FF2B5EF4-FFF2-40B4-BE49-F238E27FC236}">
                <a16:creationId xmlns:a16="http://schemas.microsoft.com/office/drawing/2014/main" id="{97AC63E4-B8D5-4164-B456-A145FD1DF9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3324680"/>
              </p:ext>
            </p:extLst>
          </p:nvPr>
        </p:nvGraphicFramePr>
        <p:xfrm>
          <a:off x="605140" y="1866539"/>
          <a:ext cx="11155017" cy="3681408"/>
        </p:xfrm>
        <a:graphic>
          <a:graphicData uri="http://schemas.openxmlformats.org/drawingml/2006/table">
            <a:tbl>
              <a:tblPr firstRow="1" bandRow="1">
                <a:tableStyleId>{16D9F66E-5EB9-4882-86FB-DCBF35E3C3E4}</a:tableStyleId>
              </a:tblPr>
              <a:tblGrid>
                <a:gridCol w="3718339">
                  <a:extLst>
                    <a:ext uri="{9D8B030D-6E8A-4147-A177-3AD203B41FA5}">
                      <a16:colId xmlns:a16="http://schemas.microsoft.com/office/drawing/2014/main" val="2498614929"/>
                    </a:ext>
                  </a:extLst>
                </a:gridCol>
                <a:gridCol w="3718339">
                  <a:extLst>
                    <a:ext uri="{9D8B030D-6E8A-4147-A177-3AD203B41FA5}">
                      <a16:colId xmlns:a16="http://schemas.microsoft.com/office/drawing/2014/main" val="2258000868"/>
                    </a:ext>
                  </a:extLst>
                </a:gridCol>
                <a:gridCol w="3718339">
                  <a:extLst>
                    <a:ext uri="{9D8B030D-6E8A-4147-A177-3AD203B41FA5}">
                      <a16:colId xmlns:a16="http://schemas.microsoft.com/office/drawing/2014/main" val="2068607012"/>
                    </a:ext>
                  </a:extLst>
                </a:gridCol>
              </a:tblGrid>
              <a:tr h="1761168">
                <a:tc>
                  <a:txBody>
                    <a:bodyPr/>
                    <a:lstStyle/>
                    <a:p>
                      <a:r>
                        <a:rPr lang="zh-TW" altLang="en-US" sz="3000" b="0" dirty="0">
                          <a:latin typeface="標楷體" pitchFamily="65" charset="-120"/>
                          <a:ea typeface="標楷體" pitchFamily="65" charset="-120"/>
                        </a:rPr>
                        <a:t>前九年 </a:t>
                      </a:r>
                      <a:endParaRPr lang="en-US" altLang="zh-TW" sz="3000" b="0" dirty="0" smtClean="0">
                        <a:latin typeface="標楷體" pitchFamily="65" charset="-120"/>
                        <a:ea typeface="標楷體" pitchFamily="65" charset="-120"/>
                      </a:endParaRPr>
                    </a:p>
                    <a:p>
                      <a:endParaRPr lang="en-US" altLang="zh-TW" sz="3000" b="0" dirty="0">
                        <a:latin typeface="標楷體" pitchFamily="65" charset="-120"/>
                        <a:ea typeface="標楷體" pitchFamily="65" charset="-120"/>
                      </a:endParaRPr>
                    </a:p>
                    <a:p>
                      <a:r>
                        <a:rPr lang="zh-TW" altLang="en-US" sz="3000" b="0" dirty="0">
                          <a:latin typeface="標楷體" pitchFamily="65" charset="-120"/>
                          <a:ea typeface="標楷體" pitchFamily="65" charset="-120"/>
                        </a:rPr>
                        <a:t>國民義務教育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3000" b="0" dirty="0">
                          <a:latin typeface="標楷體" pitchFamily="65" charset="-120"/>
                          <a:ea typeface="標楷體" pitchFamily="65" charset="-120"/>
                        </a:rPr>
                        <a:t>6</a:t>
                      </a:r>
                      <a:r>
                        <a:rPr lang="zh-TW" altLang="en-US" sz="3000" b="0" dirty="0">
                          <a:latin typeface="標楷體" pitchFamily="65" charset="-120"/>
                          <a:ea typeface="標楷體" pitchFamily="65" charset="-120"/>
                        </a:rPr>
                        <a:t> </a:t>
                      </a:r>
                      <a:r>
                        <a:rPr lang="en-US" altLang="zh-TW" sz="3000" b="0" dirty="0">
                          <a:latin typeface="標楷體" pitchFamily="65" charset="-120"/>
                          <a:ea typeface="標楷體" pitchFamily="65" charset="-120"/>
                        </a:rPr>
                        <a:t>~</a:t>
                      </a:r>
                      <a:r>
                        <a:rPr lang="zh-TW" altLang="en-US" sz="3000" b="0" dirty="0">
                          <a:latin typeface="標楷體" pitchFamily="65" charset="-120"/>
                          <a:ea typeface="標楷體" pitchFamily="65" charset="-120"/>
                        </a:rPr>
                        <a:t> </a:t>
                      </a:r>
                      <a:r>
                        <a:rPr lang="en-US" altLang="zh-TW" sz="3000" b="0" dirty="0">
                          <a:latin typeface="標楷體" pitchFamily="65" charset="-120"/>
                          <a:ea typeface="標楷體" pitchFamily="65" charset="-120"/>
                        </a:rPr>
                        <a:t>15</a:t>
                      </a:r>
                      <a:r>
                        <a:rPr lang="zh-TW" altLang="en-US" sz="3000" b="0" dirty="0">
                          <a:latin typeface="標楷體" pitchFamily="65" charset="-120"/>
                          <a:ea typeface="標楷體" pitchFamily="65" charset="-120"/>
                        </a:rPr>
                        <a:t>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sz="3000" b="0" dirty="0">
                          <a:latin typeface="標楷體" pitchFamily="65" charset="-120"/>
                          <a:ea typeface="標楷體" pitchFamily="65" charset="-120"/>
                        </a:rPr>
                        <a:t>強迫入學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8596827"/>
                  </a:ext>
                </a:extLst>
              </a:tr>
              <a:tr h="1661746">
                <a:tc>
                  <a:txBody>
                    <a:bodyPr/>
                    <a:lstStyle/>
                    <a:p>
                      <a:r>
                        <a:rPr lang="zh-TW" altLang="en-US" sz="3000" b="0" dirty="0">
                          <a:latin typeface="標楷體" pitchFamily="65" charset="-120"/>
                          <a:ea typeface="標楷體" pitchFamily="65" charset="-120"/>
                        </a:rPr>
                        <a:t>後三年 </a:t>
                      </a:r>
                      <a:endParaRPr lang="en-US" altLang="zh-TW" sz="3000" b="0" dirty="0">
                        <a:latin typeface="標楷體" pitchFamily="65" charset="-120"/>
                        <a:ea typeface="標楷體" pitchFamily="65" charset="-120"/>
                      </a:endParaRPr>
                    </a:p>
                    <a:p>
                      <a:endParaRPr lang="en-US" altLang="zh-TW" sz="3000" b="0" dirty="0">
                        <a:latin typeface="標楷體" pitchFamily="65" charset="-120"/>
                        <a:ea typeface="標楷體" pitchFamily="65" charset="-120"/>
                      </a:endParaRPr>
                    </a:p>
                    <a:p>
                      <a:r>
                        <a:rPr lang="zh-TW" altLang="en-US" sz="3000" b="0" dirty="0">
                          <a:latin typeface="標楷體" pitchFamily="65" charset="-120"/>
                          <a:ea typeface="標楷體" pitchFamily="65" charset="-120"/>
                        </a:rPr>
                        <a:t>高級中等教育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3000" b="0" dirty="0">
                          <a:latin typeface="標楷體" pitchFamily="65" charset="-120"/>
                          <a:ea typeface="標楷體" pitchFamily="65" charset="-120"/>
                        </a:rPr>
                        <a:t>15</a:t>
                      </a:r>
                      <a:r>
                        <a:rPr lang="zh-TW" altLang="en-US" sz="3000" b="0" dirty="0">
                          <a:latin typeface="標楷體" pitchFamily="65" charset="-120"/>
                          <a:ea typeface="標楷體" pitchFamily="65" charset="-120"/>
                        </a:rPr>
                        <a:t>歲以上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zh-TW" sz="3000" b="0" kern="120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非強迫入學</a:t>
                      </a:r>
                      <a:endParaRPr lang="en-US" altLang="zh-TW" sz="3000" b="0" kern="1200" dirty="0">
                        <a:effectLst/>
                        <a:latin typeface="標楷體" pitchFamily="65" charset="-120"/>
                        <a:ea typeface="標楷體" pitchFamily="65" charset="-120"/>
                      </a:endParaRPr>
                    </a:p>
                    <a:p>
                      <a:r>
                        <a:rPr lang="zh-TW" altLang="zh-TW" sz="3000" b="0" kern="120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免試為主</a:t>
                      </a:r>
                      <a:endParaRPr lang="en-US" altLang="zh-TW" sz="3000" b="0" kern="1200" dirty="0">
                        <a:effectLst/>
                        <a:latin typeface="標楷體" pitchFamily="65" charset="-120"/>
                        <a:ea typeface="標楷體" pitchFamily="65" charset="-120"/>
                      </a:endParaRPr>
                    </a:p>
                    <a:p>
                      <a:r>
                        <a:rPr lang="zh-TW" altLang="zh-TW" sz="3000" b="0" kern="120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學校類型多元</a:t>
                      </a:r>
                      <a:endParaRPr lang="en-US" altLang="zh-TW" sz="3000" b="0" kern="1200" dirty="0">
                        <a:effectLst/>
                        <a:latin typeface="標楷體" pitchFamily="65" charset="-120"/>
                        <a:ea typeface="標楷體" pitchFamily="65" charset="-120"/>
                      </a:endParaRPr>
                    </a:p>
                    <a:p>
                      <a:r>
                        <a:rPr lang="zh-TW" altLang="zh-TW" sz="3000" b="0" kern="120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普通與職業教育兼顧</a:t>
                      </a:r>
                      <a:endParaRPr lang="zh-TW" altLang="en-US" sz="3000" b="0" dirty="0"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51156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90214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B0F3CC5-15F5-422E-9388-C071D70197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36760" y="175683"/>
            <a:ext cx="3004930" cy="809056"/>
          </a:xfrm>
        </p:spPr>
        <p:txBody>
          <a:bodyPr>
            <a:normAutofit/>
          </a:bodyPr>
          <a:lstStyle/>
          <a:p>
            <a:r>
              <a:rPr lang="zh-TW" altLang="en-US" b="1" dirty="0">
                <a:latin typeface="標楷體" pitchFamily="65" charset="-120"/>
                <a:ea typeface="標楷體" pitchFamily="65" charset="-120"/>
              </a:rPr>
              <a:t>補充影片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0932D53-0A66-42CC-B1B7-5558D4D072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10394" y="1987063"/>
            <a:ext cx="10757452" cy="3364395"/>
          </a:xfrm>
        </p:spPr>
        <p:txBody>
          <a:bodyPr/>
          <a:lstStyle/>
          <a:p>
            <a:pPr>
              <a:lnSpc>
                <a:spcPts val="2100"/>
              </a:lnSpc>
            </a:pPr>
            <a:r>
              <a:rPr lang="zh-TW" altLang="zh-TW" sz="3200" kern="100" dirty="0">
                <a:effectLst/>
                <a:latin typeface="標楷體" pitchFamily="65" charset="-120"/>
                <a:ea typeface="標楷體" pitchFamily="65" charset="-120"/>
                <a:cs typeface="Times New Roman" panose="02020603050405020304" pitchFamily="18" charset="0"/>
              </a:rPr>
              <a:t>從學知識到學素養，</a:t>
            </a:r>
            <a:r>
              <a:rPr lang="en-US" altLang="zh-TW" sz="3200" kern="100" dirty="0">
                <a:effectLst/>
                <a:latin typeface="標楷體" pitchFamily="65" charset="-120"/>
                <a:ea typeface="標楷體" pitchFamily="65" charset="-120"/>
                <a:cs typeface="Times New Roman" panose="02020603050405020304" pitchFamily="18" charset="0"/>
              </a:rPr>
              <a:t>108</a:t>
            </a:r>
            <a:r>
              <a:rPr lang="zh-TW" altLang="zh-TW" sz="3200" kern="100" dirty="0">
                <a:effectLst/>
                <a:latin typeface="標楷體" pitchFamily="65" charset="-120"/>
                <a:ea typeface="標楷體" pitchFamily="65" charset="-120"/>
                <a:cs typeface="Times New Roman" panose="02020603050405020304" pitchFamily="18" charset="0"/>
              </a:rPr>
              <a:t>課綱上路！｜親子天下</a:t>
            </a:r>
            <a:endParaRPr lang="en-US" altLang="zh-TW" sz="3200" kern="100" dirty="0">
              <a:effectLst/>
              <a:latin typeface="標楷體" pitchFamily="65" charset="-120"/>
              <a:ea typeface="標楷體" pitchFamily="65" charset="-120"/>
              <a:cs typeface="Times New Roman" panose="02020603050405020304" pitchFamily="18" charset="0"/>
            </a:endParaRPr>
          </a:p>
          <a:p>
            <a:pPr>
              <a:lnSpc>
                <a:spcPts val="2100"/>
              </a:lnSpc>
            </a:pPr>
            <a:endParaRPr lang="zh-TW" altLang="zh-TW" sz="3200" kern="100" dirty="0">
              <a:effectLst/>
              <a:latin typeface="標楷體" pitchFamily="65" charset="-120"/>
              <a:ea typeface="標楷體" pitchFamily="65" charset="-120"/>
              <a:cs typeface="Times New Roman" panose="02020603050405020304" pitchFamily="18" charset="0"/>
            </a:endParaRPr>
          </a:p>
          <a:p>
            <a:pPr marL="0" indent="0">
              <a:lnSpc>
                <a:spcPts val="2100"/>
              </a:lnSpc>
              <a:buNone/>
            </a:pPr>
            <a:r>
              <a:rPr lang="zh-TW" altLang="en-US" sz="3200" kern="100" dirty="0" smtClean="0">
                <a:effectLst/>
                <a:latin typeface="Calibri" pitchFamily="34" charset="0"/>
                <a:ea typeface="標楷體" pitchFamily="65" charset="-120"/>
                <a:cs typeface="Calibri" pitchFamily="34" charset="0"/>
              </a:rPr>
              <a:t>   </a:t>
            </a:r>
            <a:r>
              <a:rPr lang="en-US" altLang="zh-TW" sz="3200" kern="100" dirty="0" smtClean="0">
                <a:effectLst/>
                <a:latin typeface="Calibri" pitchFamily="34" charset="0"/>
                <a:ea typeface="標楷體" pitchFamily="65" charset="-120"/>
                <a:cs typeface="Calibri" pitchFamily="34" charset="0"/>
              </a:rPr>
              <a:t>https://</a:t>
            </a:r>
            <a:r>
              <a:rPr lang="en-US" altLang="zh-TW" sz="3200" kern="100" dirty="0">
                <a:effectLst/>
                <a:latin typeface="Calibri" pitchFamily="34" charset="0"/>
                <a:ea typeface="標楷體" pitchFamily="65" charset="-120"/>
                <a:cs typeface="Calibri" pitchFamily="34" charset="0"/>
              </a:rPr>
              <a:t>www.youtube.com/watch?v=Y226pCAG65w</a:t>
            </a:r>
            <a:endParaRPr lang="zh-TW" altLang="zh-TW" sz="3200" kern="100" dirty="0">
              <a:effectLst/>
              <a:latin typeface="Calibri" pitchFamily="34" charset="0"/>
              <a:ea typeface="標楷體" pitchFamily="65" charset="-120"/>
              <a:cs typeface="Calibri" pitchFamily="34" charset="0"/>
            </a:endParaRPr>
          </a:p>
          <a:p>
            <a:pPr marL="0" indent="0">
              <a:lnSpc>
                <a:spcPts val="2100"/>
              </a:lnSpc>
              <a:buNone/>
            </a:pPr>
            <a:endParaRPr lang="zh-TW" altLang="zh-TW" sz="3200" kern="100" dirty="0">
              <a:effectLst/>
              <a:latin typeface="標楷體" pitchFamily="65" charset="-120"/>
              <a:ea typeface="標楷體" pitchFamily="65" charset="-120"/>
              <a:cs typeface="Times New Roman" panose="02020603050405020304" pitchFamily="18" charset="0"/>
            </a:endParaRPr>
          </a:p>
          <a:p>
            <a:pPr>
              <a:lnSpc>
                <a:spcPts val="2100"/>
              </a:lnSpc>
            </a:pPr>
            <a:r>
              <a:rPr lang="zh-TW" altLang="zh-TW" sz="3200" kern="100" dirty="0">
                <a:effectLst/>
                <a:latin typeface="標楷體" pitchFamily="65" charset="-120"/>
                <a:ea typeface="標楷體" pitchFamily="65" charset="-120"/>
                <a:cs typeface="Times New Roman" panose="02020603050405020304" pitchFamily="18" charset="0"/>
              </a:rPr>
              <a:t>素養導向的教與學</a:t>
            </a:r>
            <a:r>
              <a:rPr lang="en-US" altLang="zh-TW" sz="3200" kern="100" dirty="0">
                <a:effectLst/>
                <a:latin typeface="標楷體" pitchFamily="65" charset="-120"/>
                <a:ea typeface="標楷體" pitchFamily="65" charset="-120"/>
                <a:cs typeface="Times New Roman" panose="02020603050405020304" pitchFamily="18" charset="0"/>
              </a:rPr>
              <a:t>-</a:t>
            </a:r>
            <a:r>
              <a:rPr lang="zh-TW" altLang="zh-TW" sz="3200" kern="100" dirty="0">
                <a:effectLst/>
                <a:latin typeface="標楷體" pitchFamily="65" charset="-120"/>
                <a:ea typeface="標楷體" pitchFamily="65" charset="-120"/>
                <a:cs typeface="Times New Roman" panose="02020603050405020304" pitchFamily="18" charset="0"/>
              </a:rPr>
              <a:t>­給孩子面對未來的能力</a:t>
            </a:r>
            <a:endParaRPr lang="en-US" altLang="zh-TW" sz="3200" kern="100" dirty="0">
              <a:effectLst/>
              <a:latin typeface="標楷體" pitchFamily="65" charset="-120"/>
              <a:ea typeface="標楷體" pitchFamily="65" charset="-120"/>
              <a:cs typeface="Times New Roman" panose="02020603050405020304" pitchFamily="18" charset="0"/>
            </a:endParaRPr>
          </a:p>
          <a:p>
            <a:pPr>
              <a:lnSpc>
                <a:spcPts val="2100"/>
              </a:lnSpc>
            </a:pPr>
            <a:endParaRPr lang="zh-TW" altLang="zh-TW" sz="3200" kern="100" dirty="0">
              <a:effectLst/>
              <a:latin typeface="標楷體" pitchFamily="65" charset="-120"/>
              <a:ea typeface="標楷體" pitchFamily="65" charset="-120"/>
              <a:cs typeface="Times New Roman" panose="02020603050405020304" pitchFamily="18" charset="0"/>
            </a:endParaRPr>
          </a:p>
          <a:p>
            <a:pPr marL="0" indent="0">
              <a:lnSpc>
                <a:spcPts val="2100"/>
              </a:lnSpc>
              <a:buNone/>
            </a:pPr>
            <a:r>
              <a:rPr lang="zh-TW" altLang="en-US" sz="3200" kern="100" dirty="0" smtClean="0">
                <a:effectLst/>
                <a:latin typeface="Calibri" pitchFamily="34" charset="0"/>
                <a:ea typeface="標楷體" pitchFamily="65" charset="-120"/>
                <a:cs typeface="Calibri" pitchFamily="34" charset="0"/>
              </a:rPr>
              <a:t>    </a:t>
            </a:r>
            <a:r>
              <a:rPr lang="en-US" altLang="zh-TW" sz="3200" kern="100" dirty="0" smtClean="0">
                <a:effectLst/>
                <a:latin typeface="Calibri" pitchFamily="34" charset="0"/>
                <a:ea typeface="標楷體" pitchFamily="65" charset="-120"/>
                <a:cs typeface="Calibri" pitchFamily="34" charset="0"/>
              </a:rPr>
              <a:t>https</a:t>
            </a:r>
            <a:r>
              <a:rPr lang="en-US" altLang="zh-TW" sz="3200" kern="100" dirty="0">
                <a:effectLst/>
                <a:latin typeface="Calibri" pitchFamily="34" charset="0"/>
                <a:ea typeface="標楷體" pitchFamily="65" charset="-120"/>
                <a:cs typeface="Calibri" pitchFamily="34" charset="0"/>
              </a:rPr>
              <a:t>://www.youtube.com/watch?v=Iw4-9J4zcSU</a:t>
            </a:r>
            <a:endParaRPr lang="zh-TW" altLang="zh-TW" sz="3200" kern="100" dirty="0">
              <a:effectLst/>
              <a:latin typeface="Calibri" pitchFamily="34" charset="0"/>
              <a:ea typeface="標楷體" pitchFamily="65" charset="-120"/>
              <a:cs typeface="Calibri" pitchFamily="34" charset="0"/>
            </a:endParaRPr>
          </a:p>
          <a:p>
            <a:pPr marL="0" indent="0">
              <a:buNone/>
            </a:pPr>
            <a:endParaRPr lang="zh-TW" altLang="en-US" dirty="0">
              <a:latin typeface="標楷體" pitchFamily="65" charset="-120"/>
              <a:ea typeface="標楷體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58896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3510817" y="2278572"/>
            <a:ext cx="545880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 dirty="0" smtClean="0">
                <a:latin typeface="標楷體" pitchFamily="65" charset="-120"/>
                <a:ea typeface="標楷體" pitchFamily="65" charset="-120"/>
              </a:rPr>
              <a:t>Q4:</a:t>
            </a:r>
            <a:r>
              <a:rPr lang="zh-TW" altLang="en-US" sz="3200" dirty="0" smtClean="0">
                <a:latin typeface="標楷體" pitchFamily="65" charset="-120"/>
                <a:ea typeface="標楷體" pitchFamily="65" charset="-120"/>
              </a:rPr>
              <a:t>你們認為</a:t>
            </a:r>
            <a:r>
              <a:rPr lang="zh-TW" altLang="zh-TW" sz="3200" dirty="0" smtClean="0">
                <a:latin typeface="標楷體" pitchFamily="65" charset="-120"/>
                <a:ea typeface="標楷體" pitchFamily="65" charset="-120"/>
              </a:rPr>
              <a:t>素養</a:t>
            </a:r>
            <a:r>
              <a:rPr lang="zh-TW" altLang="zh-TW" sz="3200" dirty="0">
                <a:latin typeface="標楷體" pitchFamily="65" charset="-120"/>
                <a:ea typeface="標楷體" pitchFamily="65" charset="-120"/>
              </a:rPr>
              <a:t>是什麼？</a:t>
            </a:r>
          </a:p>
          <a:p>
            <a:endParaRPr lang="zh-TW" altLang="zh-TW" sz="3200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22" name="標題 1">
            <a:extLst>
              <a:ext uri="{FF2B5EF4-FFF2-40B4-BE49-F238E27FC236}">
                <a16:creationId xmlns:a16="http://schemas.microsoft.com/office/drawing/2014/main" id="{E54C82CD-8A4B-A24F-8F80-3A1E95FEB3D2}"/>
              </a:ext>
            </a:extLst>
          </p:cNvPr>
          <p:cNvSpPr txBox="1">
            <a:spLocks/>
          </p:cNvSpPr>
          <p:nvPr/>
        </p:nvSpPr>
        <p:spPr>
          <a:xfrm>
            <a:off x="5237563" y="259492"/>
            <a:ext cx="1671201" cy="6627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>問題</a:t>
            </a:r>
            <a:r>
              <a:rPr lang="en-US" altLang="zh-TW" dirty="0">
                <a:latin typeface="Calibri" pitchFamily="34" charset="0"/>
                <a:cs typeface="Calibri" pitchFamily="34" charset="0"/>
              </a:rPr>
              <a:t>4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30877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文本框 25"/>
          <p:cNvSpPr txBox="1"/>
          <p:nvPr/>
        </p:nvSpPr>
        <p:spPr>
          <a:xfrm>
            <a:off x="2563903" y="2792983"/>
            <a:ext cx="7415365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4800" dirty="0">
                <a:latin typeface="Calibri" pitchFamily="34" charset="0"/>
                <a:ea typeface="等线" panose="02010600030101010101" charset="-122"/>
                <a:cs typeface="Calibri" pitchFamily="34" charset="0"/>
              </a:rPr>
              <a:t>Thank</a:t>
            </a:r>
            <a:r>
              <a:rPr lang="zh-CN" altLang="en-US" sz="4800" dirty="0">
                <a:latin typeface="Calibri" pitchFamily="34" charset="0"/>
                <a:ea typeface="等线" panose="02010600030101010101" charset="-122"/>
                <a:cs typeface="Calibri" pitchFamily="34" charset="0"/>
              </a:rPr>
              <a:t> </a:t>
            </a:r>
            <a:r>
              <a:rPr lang="en-US" altLang="zh-CN" sz="4800" dirty="0">
                <a:latin typeface="Calibri" pitchFamily="34" charset="0"/>
                <a:ea typeface="等线" panose="02010600030101010101" charset="-122"/>
                <a:cs typeface="Calibri" pitchFamily="34" charset="0"/>
              </a:rPr>
              <a:t>you</a:t>
            </a:r>
            <a:r>
              <a:rPr lang="zh-CN" altLang="en-US" sz="4800" dirty="0">
                <a:latin typeface="Calibri" pitchFamily="34" charset="0"/>
                <a:ea typeface="等线" panose="02010600030101010101" charset="-122"/>
                <a:cs typeface="Calibri" pitchFamily="34" charset="0"/>
              </a:rPr>
              <a:t> </a:t>
            </a:r>
            <a:r>
              <a:rPr lang="en-US" altLang="zh-CN" sz="4800" dirty="0">
                <a:latin typeface="Calibri" pitchFamily="34" charset="0"/>
                <a:ea typeface="等线" panose="02010600030101010101" charset="-122"/>
                <a:cs typeface="Calibri" pitchFamily="34" charset="0"/>
              </a:rPr>
              <a:t>for</a:t>
            </a:r>
            <a:r>
              <a:rPr lang="zh-CN" altLang="en-US" sz="4800" dirty="0">
                <a:latin typeface="Calibri" pitchFamily="34" charset="0"/>
                <a:ea typeface="等线" panose="02010600030101010101" charset="-122"/>
                <a:cs typeface="Calibri" pitchFamily="34" charset="0"/>
              </a:rPr>
              <a:t> </a:t>
            </a:r>
            <a:r>
              <a:rPr lang="en-US" altLang="zh-CN" sz="4800" dirty="0">
                <a:latin typeface="Calibri" pitchFamily="34" charset="0"/>
                <a:ea typeface="等线" panose="02010600030101010101" charset="-122"/>
                <a:cs typeface="Calibri" pitchFamily="34" charset="0"/>
              </a:rPr>
              <a:t>your</a:t>
            </a:r>
            <a:r>
              <a:rPr lang="zh-CN" altLang="en-US" sz="4800" dirty="0">
                <a:latin typeface="Calibri" pitchFamily="34" charset="0"/>
                <a:ea typeface="等线" panose="02010600030101010101" charset="-122"/>
                <a:cs typeface="Calibri" pitchFamily="34" charset="0"/>
              </a:rPr>
              <a:t> </a:t>
            </a:r>
            <a:r>
              <a:rPr lang="en-US" altLang="zh-CN" sz="4800" dirty="0">
                <a:latin typeface="Calibri" pitchFamily="34" charset="0"/>
                <a:ea typeface="等线" panose="02010600030101010101" charset="-122"/>
                <a:cs typeface="Calibri" pitchFamily="34" charset="0"/>
              </a:rPr>
              <a:t>listening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5016967" y="2720765"/>
            <a:ext cx="20845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800" b="1" dirty="0">
                <a:solidFill>
                  <a:schemeClr val="tx2">
                    <a:lumMod val="50000"/>
                  </a:schemeClr>
                </a:solidFill>
                <a:latin typeface="標楷體" pitchFamily="65" charset="-120"/>
                <a:ea typeface="標楷體" pitchFamily="65" charset="-120"/>
              </a:rPr>
              <a:t>芬蘭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304"/>
          <p:cNvSpPr/>
          <p:nvPr/>
        </p:nvSpPr>
        <p:spPr bwMode="auto">
          <a:xfrm>
            <a:off x="7921458" y="5242761"/>
            <a:ext cx="285750" cy="285750"/>
          </a:xfrm>
          <a:custGeom>
            <a:avLst/>
            <a:gdLst>
              <a:gd name="T0" fmla="*/ 281902 w 297"/>
              <a:gd name="T1" fmla="*/ 223212 h 297"/>
              <a:gd name="T2" fmla="*/ 221288 w 297"/>
              <a:gd name="T3" fmla="*/ 187614 h 297"/>
              <a:gd name="T4" fmla="*/ 211667 w 297"/>
              <a:gd name="T5" fmla="*/ 188576 h 297"/>
              <a:gd name="T6" fmla="*/ 193386 w 297"/>
              <a:gd name="T7" fmla="*/ 206856 h 297"/>
              <a:gd name="T8" fmla="*/ 182803 w 297"/>
              <a:gd name="T9" fmla="*/ 211667 h 297"/>
              <a:gd name="T10" fmla="*/ 117379 w 297"/>
              <a:gd name="T11" fmla="*/ 169333 h 297"/>
              <a:gd name="T12" fmla="*/ 75045 w 297"/>
              <a:gd name="T13" fmla="*/ 103909 h 297"/>
              <a:gd name="T14" fmla="*/ 78894 w 297"/>
              <a:gd name="T15" fmla="*/ 92364 h 297"/>
              <a:gd name="T16" fmla="*/ 94288 w 297"/>
              <a:gd name="T17" fmla="*/ 76970 h 297"/>
              <a:gd name="T18" fmla="*/ 96212 w 297"/>
              <a:gd name="T19" fmla="*/ 67348 h 297"/>
              <a:gd name="T20" fmla="*/ 62538 w 297"/>
              <a:gd name="T21" fmla="*/ 3848 h 297"/>
              <a:gd name="T22" fmla="*/ 55803 w 297"/>
              <a:gd name="T23" fmla="*/ 2886 h 297"/>
              <a:gd name="T24" fmla="*/ 13470 w 297"/>
              <a:gd name="T25" fmla="*/ 44258 h 297"/>
              <a:gd name="T26" fmla="*/ 8659 w 297"/>
              <a:gd name="T27" fmla="*/ 54841 h 297"/>
              <a:gd name="T28" fmla="*/ 85629 w 297"/>
              <a:gd name="T29" fmla="*/ 201083 h 297"/>
              <a:gd name="T30" fmla="*/ 230909 w 297"/>
              <a:gd name="T31" fmla="*/ 277091 h 297"/>
              <a:gd name="T32" fmla="*/ 242455 w 297"/>
              <a:gd name="T33" fmla="*/ 272280 h 297"/>
              <a:gd name="T34" fmla="*/ 283826 w 297"/>
              <a:gd name="T35" fmla="*/ 230909 h 297"/>
              <a:gd name="T36" fmla="*/ 281902 w 297"/>
              <a:gd name="T37" fmla="*/ 223212 h 297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0" t="0" r="r" b="b"/>
            <a:pathLst>
              <a:path w="297" h="297">
                <a:moveTo>
                  <a:pt x="293" y="232"/>
                </a:moveTo>
                <a:cubicBezTo>
                  <a:pt x="230" y="195"/>
                  <a:pt x="230" y="195"/>
                  <a:pt x="230" y="195"/>
                </a:cubicBezTo>
                <a:cubicBezTo>
                  <a:pt x="227" y="193"/>
                  <a:pt x="222" y="194"/>
                  <a:pt x="220" y="196"/>
                </a:cubicBezTo>
                <a:cubicBezTo>
                  <a:pt x="201" y="215"/>
                  <a:pt x="201" y="215"/>
                  <a:pt x="201" y="215"/>
                </a:cubicBezTo>
                <a:cubicBezTo>
                  <a:pt x="198" y="217"/>
                  <a:pt x="193" y="220"/>
                  <a:pt x="190" y="220"/>
                </a:cubicBezTo>
                <a:cubicBezTo>
                  <a:pt x="190" y="220"/>
                  <a:pt x="166" y="220"/>
                  <a:pt x="122" y="176"/>
                </a:cubicBezTo>
                <a:cubicBezTo>
                  <a:pt x="77" y="132"/>
                  <a:pt x="78" y="108"/>
                  <a:pt x="78" y="108"/>
                </a:cubicBezTo>
                <a:cubicBezTo>
                  <a:pt x="78" y="104"/>
                  <a:pt x="80" y="99"/>
                  <a:pt x="82" y="96"/>
                </a:cubicBezTo>
                <a:cubicBezTo>
                  <a:pt x="98" y="80"/>
                  <a:pt x="98" y="80"/>
                  <a:pt x="98" y="80"/>
                </a:cubicBezTo>
                <a:cubicBezTo>
                  <a:pt x="101" y="78"/>
                  <a:pt x="102" y="73"/>
                  <a:pt x="100" y="70"/>
                </a:cubicBezTo>
                <a:cubicBezTo>
                  <a:pt x="65" y="4"/>
                  <a:pt x="65" y="4"/>
                  <a:pt x="65" y="4"/>
                </a:cubicBezTo>
                <a:cubicBezTo>
                  <a:pt x="64" y="1"/>
                  <a:pt x="60" y="0"/>
                  <a:pt x="58" y="3"/>
                </a:cubicBezTo>
                <a:cubicBezTo>
                  <a:pt x="14" y="46"/>
                  <a:pt x="14" y="46"/>
                  <a:pt x="14" y="46"/>
                </a:cubicBezTo>
                <a:cubicBezTo>
                  <a:pt x="12" y="48"/>
                  <a:pt x="9" y="53"/>
                  <a:pt x="9" y="57"/>
                </a:cubicBezTo>
                <a:cubicBezTo>
                  <a:pt x="9" y="57"/>
                  <a:pt x="0" y="120"/>
                  <a:pt x="89" y="209"/>
                </a:cubicBezTo>
                <a:cubicBezTo>
                  <a:pt x="177" y="297"/>
                  <a:pt x="240" y="288"/>
                  <a:pt x="240" y="288"/>
                </a:cubicBezTo>
                <a:cubicBezTo>
                  <a:pt x="244" y="288"/>
                  <a:pt x="249" y="285"/>
                  <a:pt x="252" y="283"/>
                </a:cubicBezTo>
                <a:cubicBezTo>
                  <a:pt x="295" y="240"/>
                  <a:pt x="295" y="240"/>
                  <a:pt x="295" y="240"/>
                </a:cubicBezTo>
                <a:cubicBezTo>
                  <a:pt x="297" y="237"/>
                  <a:pt x="297" y="233"/>
                  <a:pt x="293" y="23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9" name="Freeform 451"/>
          <p:cNvSpPr>
            <a:spLocks noEditPoints="1"/>
          </p:cNvSpPr>
          <p:nvPr/>
        </p:nvSpPr>
        <p:spPr bwMode="auto">
          <a:xfrm>
            <a:off x="7921458" y="4418849"/>
            <a:ext cx="274638" cy="276225"/>
          </a:xfrm>
          <a:custGeom>
            <a:avLst/>
            <a:gdLst>
              <a:gd name="T0" fmla="*/ 270810 w 287"/>
              <a:gd name="T1" fmla="*/ 224433 h 288"/>
              <a:gd name="T2" fmla="*/ 236361 w 287"/>
              <a:gd name="T3" fmla="*/ 199496 h 288"/>
              <a:gd name="T4" fmla="*/ 130142 w 287"/>
              <a:gd name="T5" fmla="*/ 92075 h 288"/>
              <a:gd name="T6" fmla="*/ 135884 w 287"/>
              <a:gd name="T7" fmla="*/ 70974 h 288"/>
              <a:gd name="T8" fmla="*/ 65071 w 287"/>
              <a:gd name="T9" fmla="*/ 0 h 288"/>
              <a:gd name="T10" fmla="*/ 58373 w 287"/>
              <a:gd name="T11" fmla="*/ 6714 h 288"/>
              <a:gd name="T12" fmla="*/ 85166 w 287"/>
              <a:gd name="T13" fmla="*/ 48915 h 288"/>
              <a:gd name="T14" fmla="*/ 47846 w 287"/>
              <a:gd name="T15" fmla="*/ 86320 h 288"/>
              <a:gd name="T16" fmla="*/ 5742 w 287"/>
              <a:gd name="T17" fmla="*/ 59465 h 288"/>
              <a:gd name="T18" fmla="*/ 0 w 287"/>
              <a:gd name="T19" fmla="*/ 66179 h 288"/>
              <a:gd name="T20" fmla="*/ 70813 w 287"/>
              <a:gd name="T21" fmla="*/ 137153 h 288"/>
              <a:gd name="T22" fmla="*/ 90908 w 287"/>
              <a:gd name="T23" fmla="*/ 131399 h 288"/>
              <a:gd name="T24" fmla="*/ 198084 w 287"/>
              <a:gd name="T25" fmla="*/ 238820 h 288"/>
              <a:gd name="T26" fmla="*/ 222964 w 287"/>
              <a:gd name="T27" fmla="*/ 272389 h 288"/>
              <a:gd name="T28" fmla="*/ 236361 w 287"/>
              <a:gd name="T29" fmla="*/ 276225 h 288"/>
              <a:gd name="T30" fmla="*/ 274638 w 287"/>
              <a:gd name="T31" fmla="*/ 238820 h 288"/>
              <a:gd name="T32" fmla="*/ 270810 w 287"/>
              <a:gd name="T33" fmla="*/ 224433 h 288"/>
              <a:gd name="T34" fmla="*/ 233490 w 287"/>
              <a:gd name="T35" fmla="*/ 250329 h 288"/>
              <a:gd name="T36" fmla="*/ 217222 w 287"/>
              <a:gd name="T37" fmla="*/ 234024 h 288"/>
              <a:gd name="T38" fmla="*/ 233490 w 287"/>
              <a:gd name="T39" fmla="*/ 218678 h 288"/>
              <a:gd name="T40" fmla="*/ 248801 w 287"/>
              <a:gd name="T41" fmla="*/ 234024 h 288"/>
              <a:gd name="T42" fmla="*/ 233490 w 287"/>
              <a:gd name="T43" fmla="*/ 250329 h 288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</a:gdLst>
            <a:ahLst/>
            <a:cxnLst>
              <a:cxn ang="T44">
                <a:pos x="T0" y="T1"/>
              </a:cxn>
              <a:cxn ang="T45">
                <a:pos x="T2" y="T3"/>
              </a:cxn>
              <a:cxn ang="T46">
                <a:pos x="T4" y="T5"/>
              </a:cxn>
              <a:cxn ang="T47">
                <a:pos x="T6" y="T7"/>
              </a:cxn>
              <a:cxn ang="T48">
                <a:pos x="T8" y="T9"/>
              </a:cxn>
              <a:cxn ang="T49">
                <a:pos x="T10" y="T11"/>
              </a:cxn>
              <a:cxn ang="T50">
                <a:pos x="T12" y="T13"/>
              </a:cxn>
              <a:cxn ang="T51">
                <a:pos x="T14" y="T15"/>
              </a:cxn>
              <a:cxn ang="T52">
                <a:pos x="T16" y="T17"/>
              </a:cxn>
              <a:cxn ang="T53">
                <a:pos x="T18" y="T19"/>
              </a:cxn>
              <a:cxn ang="T54">
                <a:pos x="T20" y="T21"/>
              </a:cxn>
              <a:cxn ang="T55">
                <a:pos x="T22" y="T23"/>
              </a:cxn>
              <a:cxn ang="T56">
                <a:pos x="T24" y="T25"/>
              </a:cxn>
              <a:cxn ang="T57">
                <a:pos x="T26" y="T27"/>
              </a:cxn>
              <a:cxn ang="T58">
                <a:pos x="T28" y="T29"/>
              </a:cxn>
              <a:cxn ang="T59">
                <a:pos x="T30" y="T31"/>
              </a:cxn>
              <a:cxn ang="T60">
                <a:pos x="T32" y="T33"/>
              </a:cxn>
              <a:cxn ang="T61">
                <a:pos x="T34" y="T35"/>
              </a:cxn>
              <a:cxn ang="T62">
                <a:pos x="T36" y="T37"/>
              </a:cxn>
              <a:cxn ang="T63">
                <a:pos x="T38" y="T39"/>
              </a:cxn>
              <a:cxn ang="T64">
                <a:pos x="T40" y="T41"/>
              </a:cxn>
              <a:cxn ang="T65">
                <a:pos x="T42" y="T43"/>
              </a:cxn>
            </a:cxnLst>
            <a:rect l="0" t="0" r="r" b="b"/>
            <a:pathLst>
              <a:path w="287" h="288">
                <a:moveTo>
                  <a:pt x="283" y="234"/>
                </a:moveTo>
                <a:cubicBezTo>
                  <a:pt x="247" y="208"/>
                  <a:pt x="247" y="208"/>
                  <a:pt x="247" y="208"/>
                </a:cubicBezTo>
                <a:cubicBezTo>
                  <a:pt x="136" y="96"/>
                  <a:pt x="136" y="96"/>
                  <a:pt x="136" y="96"/>
                </a:cubicBezTo>
                <a:cubicBezTo>
                  <a:pt x="140" y="89"/>
                  <a:pt x="142" y="81"/>
                  <a:pt x="142" y="74"/>
                </a:cubicBezTo>
                <a:cubicBezTo>
                  <a:pt x="142" y="37"/>
                  <a:pt x="106" y="0"/>
                  <a:pt x="68" y="0"/>
                </a:cubicBezTo>
                <a:cubicBezTo>
                  <a:pt x="68" y="0"/>
                  <a:pt x="64" y="5"/>
                  <a:pt x="61" y="7"/>
                </a:cubicBezTo>
                <a:cubicBezTo>
                  <a:pt x="92" y="37"/>
                  <a:pt x="89" y="32"/>
                  <a:pt x="89" y="51"/>
                </a:cubicBezTo>
                <a:cubicBezTo>
                  <a:pt x="89" y="66"/>
                  <a:pt x="65" y="90"/>
                  <a:pt x="50" y="90"/>
                </a:cubicBezTo>
                <a:cubicBezTo>
                  <a:pt x="31" y="90"/>
                  <a:pt x="37" y="93"/>
                  <a:pt x="6" y="62"/>
                </a:cubicBezTo>
                <a:cubicBezTo>
                  <a:pt x="4" y="65"/>
                  <a:pt x="0" y="69"/>
                  <a:pt x="0" y="69"/>
                </a:cubicBezTo>
                <a:cubicBezTo>
                  <a:pt x="0" y="107"/>
                  <a:pt x="36" y="143"/>
                  <a:pt x="74" y="143"/>
                </a:cubicBezTo>
                <a:cubicBezTo>
                  <a:pt x="80" y="143"/>
                  <a:pt x="88" y="141"/>
                  <a:pt x="95" y="137"/>
                </a:cubicBezTo>
                <a:cubicBezTo>
                  <a:pt x="207" y="249"/>
                  <a:pt x="207" y="249"/>
                  <a:pt x="207" y="249"/>
                </a:cubicBezTo>
                <a:cubicBezTo>
                  <a:pt x="233" y="284"/>
                  <a:pt x="233" y="284"/>
                  <a:pt x="233" y="284"/>
                </a:cubicBezTo>
                <a:cubicBezTo>
                  <a:pt x="247" y="288"/>
                  <a:pt x="247" y="288"/>
                  <a:pt x="247" y="288"/>
                </a:cubicBezTo>
                <a:cubicBezTo>
                  <a:pt x="287" y="249"/>
                  <a:pt x="287" y="249"/>
                  <a:pt x="287" y="249"/>
                </a:cubicBezTo>
                <a:lnTo>
                  <a:pt x="283" y="234"/>
                </a:lnTo>
                <a:close/>
                <a:moveTo>
                  <a:pt x="244" y="261"/>
                </a:moveTo>
                <a:cubicBezTo>
                  <a:pt x="234" y="261"/>
                  <a:pt x="227" y="254"/>
                  <a:pt x="227" y="244"/>
                </a:cubicBezTo>
                <a:cubicBezTo>
                  <a:pt x="227" y="235"/>
                  <a:pt x="234" y="228"/>
                  <a:pt x="244" y="228"/>
                </a:cubicBezTo>
                <a:cubicBezTo>
                  <a:pt x="253" y="228"/>
                  <a:pt x="260" y="235"/>
                  <a:pt x="260" y="244"/>
                </a:cubicBezTo>
                <a:cubicBezTo>
                  <a:pt x="260" y="254"/>
                  <a:pt x="253" y="261"/>
                  <a:pt x="244" y="26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10" name="矩形 38"/>
          <p:cNvSpPr>
            <a:spLocks noChangeArrowheads="1"/>
          </p:cNvSpPr>
          <p:nvPr/>
        </p:nvSpPr>
        <p:spPr bwMode="auto">
          <a:xfrm>
            <a:off x="4879808" y="2436061"/>
            <a:ext cx="2552700" cy="7536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1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You can click here to enter your text. You can click here to enter your text. </a:t>
            </a:r>
          </a:p>
        </p:txBody>
      </p:sp>
      <p:sp>
        <p:nvSpPr>
          <p:cNvPr id="12" name="矩形 40"/>
          <p:cNvSpPr>
            <a:spLocks noChangeArrowheads="1"/>
          </p:cNvSpPr>
          <p:nvPr/>
        </p:nvSpPr>
        <p:spPr bwMode="auto">
          <a:xfrm>
            <a:off x="8024646" y="2436061"/>
            <a:ext cx="2554287" cy="774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1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You can click here to enter </a:t>
            </a:r>
            <a:r>
              <a:rPr lang="en-US" altLang="zh-CN" sz="14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our </a:t>
            </a:r>
            <a:r>
              <a:rPr lang="en-US" altLang="zh-CN" sz="1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text. You can click here to enter your text. </a:t>
            </a:r>
          </a:p>
        </p:txBody>
      </p:sp>
      <p:sp>
        <p:nvSpPr>
          <p:cNvPr id="13" name="TextBox 13"/>
          <p:cNvSpPr txBox="1">
            <a:spLocks noChangeArrowheads="1"/>
          </p:cNvSpPr>
          <p:nvPr/>
        </p:nvSpPr>
        <p:spPr bwMode="auto">
          <a:xfrm>
            <a:off x="8132596" y="2110624"/>
            <a:ext cx="2338387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16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ADD TITLE</a:t>
            </a:r>
          </a:p>
        </p:txBody>
      </p:sp>
      <p:sp>
        <p:nvSpPr>
          <p:cNvPr id="21" name="標題 1"/>
          <p:cNvSpPr txBox="1">
            <a:spLocks/>
          </p:cNvSpPr>
          <p:nvPr/>
        </p:nvSpPr>
        <p:spPr>
          <a:xfrm>
            <a:off x="1222405" y="365125"/>
            <a:ext cx="9593366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b="1" dirty="0" smtClean="0">
                <a:latin typeface="標楷體" pitchFamily="65" charset="-120"/>
                <a:ea typeface="標楷體" pitchFamily="65" charset="-120"/>
              </a:rPr>
              <a:t>學校環境</a:t>
            </a:r>
            <a:endParaRPr lang="zh-TW" altLang="en-US" b="1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22" name="內容版面配置區 2"/>
          <p:cNvSpPr txBox="1">
            <a:spLocks/>
          </p:cNvSpPr>
          <p:nvPr/>
        </p:nvSpPr>
        <p:spPr>
          <a:xfrm>
            <a:off x="838200" y="1685366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>芳蘭的教室，洋溢著輕鬆的氣氛、沒有太密集的教導，但是細心觀察與學習隨處不在。</a:t>
            </a:r>
            <a:endParaRPr lang="en-US" altLang="zh-TW" dirty="0" smtClean="0">
              <a:latin typeface="標楷體" pitchFamily="65" charset="-120"/>
              <a:ea typeface="標楷體" pitchFamily="65" charset="-120"/>
            </a:endParaRPr>
          </a:p>
          <a:p>
            <a:endParaRPr lang="en-US" altLang="zh-TW" dirty="0" smtClean="0">
              <a:latin typeface="標楷體" pitchFamily="65" charset="-120"/>
              <a:ea typeface="標楷體" pitchFamily="65" charset="-120"/>
            </a:endParaRPr>
          </a:p>
          <a:p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>大片玻璃取代牆壁，到處都放置桌椅，讓學生隨時都可以小組合作、討論。</a:t>
            </a:r>
          </a:p>
          <a:p>
            <a:endParaRPr lang="en-US" altLang="zh-TW" dirty="0" smtClean="0"/>
          </a:p>
          <a:p>
            <a:r>
              <a:rPr lang="zh-TW" altLang="en-US" dirty="0">
                <a:latin typeface="標楷體" pitchFamily="65" charset="-120"/>
                <a:ea typeface="標楷體" pitchFamily="65" charset="-120"/>
              </a:rPr>
              <a:t>密集的</a:t>
            </a:r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>圖書館，重視閱讀。</a:t>
            </a:r>
            <a:endParaRPr lang="en-US" altLang="zh-TW" dirty="0" smtClean="0">
              <a:latin typeface="標楷體" pitchFamily="65" charset="-120"/>
              <a:ea typeface="標楷體" pitchFamily="65" charset="-120"/>
            </a:endParaRPr>
          </a:p>
          <a:p>
            <a:pPr marL="0" indent="0">
              <a:buNone/>
            </a:pPr>
            <a:r>
              <a:rPr lang="zh-TW" altLang="en-US" sz="2000" dirty="0" smtClean="0">
                <a:latin typeface="Calibri" pitchFamily="34" charset="0"/>
                <a:ea typeface="標楷體" pitchFamily="65" charset="-120"/>
                <a:cs typeface="Calibri" pitchFamily="34" charset="0"/>
              </a:rPr>
              <a:t>      </a:t>
            </a:r>
            <a:r>
              <a:rPr lang="en-US" altLang="zh-TW" sz="2000" dirty="0" smtClean="0">
                <a:latin typeface="Calibri" pitchFamily="34" charset="0"/>
                <a:ea typeface="標楷體" pitchFamily="65" charset="-120"/>
                <a:cs typeface="Calibri" pitchFamily="34" charset="0"/>
                <a:hlinkClick r:id="rId3"/>
              </a:rPr>
              <a:t>https</a:t>
            </a:r>
            <a:r>
              <a:rPr lang="en-US" altLang="zh-TW" sz="2000" dirty="0">
                <a:latin typeface="Calibri" pitchFamily="34" charset="0"/>
                <a:ea typeface="標楷體" pitchFamily="65" charset="-120"/>
                <a:cs typeface="Calibri" pitchFamily="34" charset="0"/>
                <a:hlinkClick r:id="rId3"/>
              </a:rPr>
              <a:t>://</a:t>
            </a:r>
            <a:r>
              <a:rPr lang="en-US" altLang="zh-TW" sz="2000" dirty="0" smtClean="0">
                <a:latin typeface="Calibri" pitchFamily="34" charset="0"/>
                <a:ea typeface="標楷體" pitchFamily="65" charset="-120"/>
                <a:cs typeface="Calibri" pitchFamily="34" charset="0"/>
                <a:hlinkClick r:id="rId3"/>
              </a:rPr>
              <a:t>www.youtube.com/watch?v=94iTpsYPJ_Y</a:t>
            </a:r>
            <a:endParaRPr lang="en-US" altLang="zh-TW" sz="2000" dirty="0" smtClean="0">
              <a:latin typeface="Calibri" pitchFamily="34" charset="0"/>
              <a:ea typeface="標楷體" pitchFamily="65" charset="-120"/>
              <a:cs typeface="Calibri" pitchFamily="34" charset="0"/>
            </a:endParaRPr>
          </a:p>
          <a:p>
            <a:pPr marL="0" indent="0">
              <a:buNone/>
            </a:pPr>
            <a:endParaRPr lang="en-US" altLang="zh-TW" sz="2000" dirty="0" smtClean="0">
              <a:latin typeface="Calibri" pitchFamily="34" charset="0"/>
              <a:ea typeface="標楷體" pitchFamily="65" charset="-120"/>
              <a:cs typeface="Calibri" pitchFamily="34" charset="0"/>
            </a:endParaRPr>
          </a:p>
          <a:p>
            <a:pPr marL="0" indent="0">
              <a:buNone/>
            </a:pPr>
            <a:endParaRPr lang="zh-TW" altLang="en-US" dirty="0">
              <a:latin typeface="標楷體" pitchFamily="65" charset="-120"/>
              <a:ea typeface="標楷體" pitchFamily="65" charset="-120"/>
            </a:endParaRPr>
          </a:p>
        </p:txBody>
      </p:sp>
      <p:pic>
        <p:nvPicPr>
          <p:cNvPr id="24" name="Picture 2" descr="https://i2.read01.com/SIG=27csnml/3049435a444978687249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2556" y="762354"/>
            <a:ext cx="4554529" cy="5529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/>
      <p:bldP spid="12" grpId="0"/>
      <p:bldP spid="1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標題 1">
            <a:extLst>
              <a:ext uri="{FF2B5EF4-FFF2-40B4-BE49-F238E27FC236}">
                <a16:creationId xmlns:a16="http://schemas.microsoft.com/office/drawing/2014/main" id="{7DD82398-EB8C-C744-9B61-B3FF0811F9F5}"/>
              </a:ext>
            </a:extLst>
          </p:cNvPr>
          <p:cNvSpPr txBox="1">
            <a:spLocks/>
          </p:cNvSpPr>
          <p:nvPr/>
        </p:nvSpPr>
        <p:spPr>
          <a:xfrm>
            <a:off x="2008974" y="584970"/>
            <a:ext cx="8698906" cy="78855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b="1" dirty="0" smtClean="0">
                <a:solidFill>
                  <a:srgbClr val="000000"/>
                </a:solidFill>
                <a:latin typeface="標楷體" pitchFamily="65" charset="-120"/>
                <a:ea typeface="標楷體" pitchFamily="65" charset="-120"/>
              </a:rPr>
              <a:t>學校取消科目學習，以主題取代</a:t>
            </a:r>
          </a:p>
        </p:txBody>
      </p:sp>
      <p:sp>
        <p:nvSpPr>
          <p:cNvPr id="42" name="內容版面配置區 2">
            <a:extLst>
              <a:ext uri="{FF2B5EF4-FFF2-40B4-BE49-F238E27FC236}">
                <a16:creationId xmlns:a16="http://schemas.microsoft.com/office/drawing/2014/main" id="{5694E15A-B7C7-2E41-B7C2-92EA58E73078}"/>
              </a:ext>
            </a:extLst>
          </p:cNvPr>
          <p:cNvSpPr txBox="1">
            <a:spLocks/>
          </p:cNvSpPr>
          <p:nvPr/>
        </p:nvSpPr>
        <p:spPr>
          <a:xfrm>
            <a:off x="827546" y="1834587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 smtClean="0">
                <a:solidFill>
                  <a:srgbClr val="000000"/>
                </a:solidFill>
                <a:latin typeface="標楷體" pitchFamily="65" charset="-120"/>
                <a:ea typeface="標楷體" pitchFamily="65" charset="-120"/>
              </a:rPr>
              <a:t>現象跨域學習，鼓勵老師在生活找出一個所有人都接觸過的經驗，可以銜接不同之知識學習的現象，再去整合學科。</a:t>
            </a:r>
            <a:endParaRPr lang="en-US" altLang="zh-TW" dirty="0" smtClean="0">
              <a:solidFill>
                <a:srgbClr val="000000"/>
              </a:solidFill>
              <a:latin typeface="標楷體" pitchFamily="65" charset="-120"/>
              <a:ea typeface="標楷體" pitchFamily="65" charset="-120"/>
            </a:endParaRPr>
          </a:p>
          <a:p>
            <a:endParaRPr lang="en-US" altLang="zh-TW" dirty="0" smtClean="0">
              <a:solidFill>
                <a:srgbClr val="000000"/>
              </a:solidFill>
              <a:latin typeface="標楷體" pitchFamily="65" charset="-120"/>
              <a:ea typeface="標楷體" pitchFamily="65" charset="-120"/>
            </a:endParaRPr>
          </a:p>
          <a:p>
            <a:r>
              <a:rPr lang="zh-TW" altLang="en-US" dirty="0" smtClean="0">
                <a:solidFill>
                  <a:srgbClr val="000000"/>
                </a:solidFill>
                <a:latin typeface="標楷體" pitchFamily="65" charset="-120"/>
                <a:ea typeface="標楷體" pitchFamily="65" charset="-120"/>
              </a:rPr>
              <a:t>這讓數學、歷史、藝術各個科目彼此相連，最重要的是老師、學生必須合作。</a:t>
            </a:r>
            <a:endParaRPr lang="en-US" altLang="zh-TW" dirty="0" smtClean="0">
              <a:solidFill>
                <a:srgbClr val="000000"/>
              </a:solidFill>
              <a:latin typeface="標楷體" pitchFamily="65" charset="-120"/>
              <a:ea typeface="標楷體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zh-TW" dirty="0" smtClean="0">
              <a:solidFill>
                <a:srgbClr val="000000"/>
              </a:solidFill>
              <a:latin typeface="標楷體" pitchFamily="65" charset="-120"/>
              <a:ea typeface="標楷體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zh-TW" dirty="0" smtClean="0">
              <a:solidFill>
                <a:srgbClr val="000000"/>
              </a:solidFill>
              <a:latin typeface="標楷體" pitchFamily="65" charset="-120"/>
              <a:ea typeface="標楷體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zh-TW" dirty="0" smtClean="0">
              <a:solidFill>
                <a:srgbClr val="000000"/>
              </a:solidFill>
              <a:latin typeface="-webkit-standard"/>
            </a:endParaRPr>
          </a:p>
          <a:p>
            <a:endParaRPr lang="zh-TW" altLang="en-US" dirty="0" smtClean="0">
              <a:solidFill>
                <a:srgbClr val="000000"/>
              </a:solidFill>
              <a:latin typeface="-webkit-standard"/>
            </a:endParaRPr>
          </a:p>
          <a:p>
            <a:endParaRPr lang="zh-TW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標題 1">
            <a:extLst>
              <a:ext uri="{FF2B5EF4-FFF2-40B4-BE49-F238E27FC236}">
                <a16:creationId xmlns:a16="http://schemas.microsoft.com/office/drawing/2014/main" id="{95CC114E-13FA-D745-8B39-FB2DAC17A6B4}"/>
              </a:ext>
            </a:extLst>
          </p:cNvPr>
          <p:cNvSpPr txBox="1">
            <a:spLocks/>
          </p:cNvSpPr>
          <p:nvPr/>
        </p:nvSpPr>
        <p:spPr>
          <a:xfrm>
            <a:off x="1752600" y="450582"/>
            <a:ext cx="8852731" cy="81419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b="1" dirty="0" smtClean="0">
                <a:solidFill>
                  <a:srgbClr val="000000"/>
                </a:solidFill>
                <a:latin typeface="標楷體" pitchFamily="65" charset="-120"/>
                <a:ea typeface="標楷體" pitchFamily="65" charset="-120"/>
              </a:rPr>
              <a:t>學校取消科目學習，以主題取代。</a:t>
            </a:r>
            <a:endParaRPr lang="zh-TW" altLang="en-US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24" name="內容版面配置區 2">
            <a:extLst>
              <a:ext uri="{FF2B5EF4-FFF2-40B4-BE49-F238E27FC236}">
                <a16:creationId xmlns:a16="http://schemas.microsoft.com/office/drawing/2014/main" id="{F5169A4D-6C73-1C46-9A15-B4868FE35D6B}"/>
              </a:ext>
            </a:extLst>
          </p:cNvPr>
          <p:cNvSpPr txBox="1">
            <a:spLocks/>
          </p:cNvSpPr>
          <p:nvPr/>
        </p:nvSpPr>
        <p:spPr>
          <a:xfrm>
            <a:off x="1111666" y="1543614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 smtClean="0">
                <a:solidFill>
                  <a:srgbClr val="000000"/>
                </a:solidFill>
                <a:latin typeface="標楷體" pitchFamily="65" charset="-120"/>
                <a:ea typeface="標楷體" pitchFamily="65" charset="-120"/>
              </a:rPr>
              <a:t>舉例</a:t>
            </a:r>
            <a:r>
              <a:rPr lang="en-US" altLang="zh-TW" dirty="0" smtClean="0">
                <a:solidFill>
                  <a:srgbClr val="000000"/>
                </a:solidFill>
                <a:latin typeface="標楷體" pitchFamily="65" charset="-120"/>
                <a:ea typeface="標楷體" pitchFamily="65" charset="-120"/>
              </a:rPr>
              <a:t>:</a:t>
            </a:r>
          </a:p>
          <a:p>
            <a:pPr>
              <a:buFont typeface="Wingdings" pitchFamily="2" charset="2"/>
              <a:buChar char="ü"/>
            </a:pPr>
            <a:r>
              <a:rPr lang="zh-TW" altLang="en-US" dirty="0" smtClean="0">
                <a:solidFill>
                  <a:srgbClr val="000000"/>
                </a:solidFill>
                <a:latin typeface="標楷體" pitchFamily="65" charset="-120"/>
                <a:ea typeface="標楷體" pitchFamily="65" charset="-120"/>
              </a:rPr>
              <a:t>學生夢想二十年後自己想過的生活、從事的職業，然後去思考如果要過那樣的生活，得賺多少錢</a:t>
            </a:r>
            <a:r>
              <a:rPr lang="en-US" altLang="zh-TW" dirty="0" smtClean="0">
                <a:solidFill>
                  <a:srgbClr val="000000"/>
                </a:solidFill>
                <a:latin typeface="標楷體" pitchFamily="65" charset="-120"/>
                <a:ea typeface="標楷體" pitchFamily="65" charset="-120"/>
              </a:rPr>
              <a:t>?</a:t>
            </a:r>
          </a:p>
          <a:p>
            <a:pPr>
              <a:buFont typeface="Wingdings" pitchFamily="2" charset="2"/>
              <a:buChar char="ü"/>
            </a:pPr>
            <a:r>
              <a:rPr lang="zh-TW" altLang="en-US" dirty="0" smtClean="0">
                <a:solidFill>
                  <a:srgbClr val="000000"/>
                </a:solidFill>
                <a:latin typeface="標楷體" pitchFamily="65" charset="-120"/>
                <a:ea typeface="標楷體" pitchFamily="65" charset="-120"/>
              </a:rPr>
              <a:t>想買房，要跟銀行貨款多少</a:t>
            </a:r>
            <a:r>
              <a:rPr lang="en-US" altLang="zh-TW" dirty="0" smtClean="0">
                <a:solidFill>
                  <a:srgbClr val="000000"/>
                </a:solidFill>
                <a:latin typeface="標楷體" pitchFamily="65" charset="-120"/>
                <a:ea typeface="標楷體" pitchFamily="65" charset="-120"/>
              </a:rPr>
              <a:t>?</a:t>
            </a:r>
          </a:p>
          <a:p>
            <a:pPr>
              <a:buFont typeface="Wingdings" pitchFamily="2" charset="2"/>
              <a:buChar char="ü"/>
            </a:pPr>
            <a:r>
              <a:rPr lang="zh-TW" altLang="en-US" dirty="0" smtClean="0">
                <a:solidFill>
                  <a:srgbClr val="000000"/>
                </a:solidFill>
                <a:latin typeface="標楷體" pitchFamily="65" charset="-120"/>
                <a:ea typeface="標楷體" pitchFamily="65" charset="-120"/>
              </a:rPr>
              <a:t>什麼該繳稅什麼不用</a:t>
            </a:r>
            <a:r>
              <a:rPr lang="en-US" altLang="zh-TW" dirty="0" smtClean="0">
                <a:solidFill>
                  <a:srgbClr val="000000"/>
                </a:solidFill>
                <a:latin typeface="標楷體" pitchFamily="65" charset="-120"/>
                <a:ea typeface="標楷體" pitchFamily="65" charset="-120"/>
              </a:rPr>
              <a:t>?</a:t>
            </a:r>
          </a:p>
          <a:p>
            <a:pPr>
              <a:buFont typeface="Wingdings" pitchFamily="2" charset="2"/>
              <a:buChar char="ü"/>
            </a:pPr>
            <a:r>
              <a:rPr lang="zh-TW" altLang="en-US" dirty="0" smtClean="0">
                <a:solidFill>
                  <a:srgbClr val="000000"/>
                </a:solidFill>
                <a:latin typeface="標楷體" pitchFamily="65" charset="-120"/>
                <a:ea typeface="標楷體" pitchFamily="65" charset="-120"/>
              </a:rPr>
              <a:t>用這樣的方式讓學生去思考、討論、計算，體驗生活的真實面。</a:t>
            </a:r>
            <a:endParaRPr lang="en-US" altLang="zh-TW" dirty="0" smtClean="0">
              <a:solidFill>
                <a:srgbClr val="000000"/>
              </a:solidFill>
              <a:latin typeface="標楷體" pitchFamily="65" charset="-120"/>
              <a:ea typeface="標楷體" pitchFamily="65" charset="-120"/>
            </a:endParaRPr>
          </a:p>
          <a:p>
            <a:endParaRPr lang="zh-TW" altLang="en-US" dirty="0">
              <a:latin typeface="標楷體" pitchFamily="65" charset="-120"/>
              <a:ea typeface="標楷體" pitchFamily="65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2B5E30B-A49C-9948-BA0E-977B1B5CAB70}"/>
              </a:ext>
            </a:extLst>
          </p:cNvPr>
          <p:cNvSpPr txBox="1">
            <a:spLocks/>
          </p:cNvSpPr>
          <p:nvPr/>
        </p:nvSpPr>
        <p:spPr>
          <a:xfrm>
            <a:off x="2008974" y="345691"/>
            <a:ext cx="8357075" cy="107911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b="1" dirty="0" smtClean="0">
                <a:solidFill>
                  <a:srgbClr val="000000"/>
                </a:solidFill>
                <a:latin typeface="標楷體" pitchFamily="65" charset="-120"/>
                <a:ea typeface="標楷體" pitchFamily="65" charset="-120"/>
              </a:rPr>
              <a:t>學校取消科目學習，以主題取代。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28B3ED3-6547-9147-B079-7CCCCA1398E1}"/>
              </a:ext>
            </a:extLst>
          </p:cNvPr>
          <p:cNvSpPr txBox="1">
            <a:spLocks/>
          </p:cNvSpPr>
          <p:nvPr/>
        </p:nvSpPr>
        <p:spPr>
          <a:xfrm>
            <a:off x="929711" y="1552160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 smtClean="0">
                <a:solidFill>
                  <a:srgbClr val="000000"/>
                </a:solidFill>
                <a:latin typeface="標楷體" pitchFamily="65" charset="-120"/>
                <a:ea typeface="標楷體" pitchFamily="65" charset="-120"/>
              </a:rPr>
              <a:t>芬蘭高中，把歷史與數學結合，幫助學生成立一家</a:t>
            </a:r>
            <a:r>
              <a:rPr lang="zh-TW" altLang="en-US" dirty="0" smtClean="0">
                <a:solidFill>
                  <a:srgbClr val="FF0000"/>
                </a:solidFill>
                <a:latin typeface="標楷體" pitchFamily="65" charset="-120"/>
                <a:ea typeface="標楷體" pitchFamily="65" charset="-120"/>
              </a:rPr>
              <a:t>真正立案的公司</a:t>
            </a:r>
            <a:r>
              <a:rPr lang="zh-TW" altLang="en-US" dirty="0" smtClean="0">
                <a:solidFill>
                  <a:srgbClr val="000000"/>
                </a:solidFill>
                <a:latin typeface="標楷體" pitchFamily="65" charset="-120"/>
                <a:ea typeface="標楷體" pitchFamily="65" charset="-120"/>
              </a:rPr>
              <a:t>，仲介社區與學生打工人力，如臨時保母、園丁、洗車、電腦行銷、除了會計師以外，全部都由學生自己負責。</a:t>
            </a:r>
            <a:endParaRPr lang="en-US" altLang="zh-TW" dirty="0" smtClean="0">
              <a:solidFill>
                <a:srgbClr val="000000"/>
              </a:solidFill>
              <a:latin typeface="標楷體" pitchFamily="65" charset="-120"/>
              <a:ea typeface="標楷體" pitchFamily="65" charset="-120"/>
            </a:endParaRPr>
          </a:p>
          <a:p>
            <a:endParaRPr lang="zh-TW" altLang="en-US" dirty="0" smtClean="0">
              <a:solidFill>
                <a:srgbClr val="000000"/>
              </a:solidFill>
              <a:latin typeface="標楷體" pitchFamily="65" charset="-120"/>
              <a:ea typeface="標楷體" pitchFamily="65" charset="-120"/>
            </a:endParaRPr>
          </a:p>
          <a:p>
            <a:r>
              <a:rPr lang="zh-TW" altLang="en-US" dirty="0" smtClean="0">
                <a:solidFill>
                  <a:srgbClr val="000000"/>
                </a:solidFill>
                <a:latin typeface="標楷體" pitchFamily="65" charset="-120"/>
                <a:ea typeface="標楷體" pitchFamily="65" charset="-120"/>
              </a:rPr>
              <a:t>討論</a:t>
            </a:r>
            <a:r>
              <a:rPr lang="en-US" altLang="zh-TW" dirty="0" smtClean="0">
                <a:solidFill>
                  <a:srgbClr val="000000"/>
                </a:solidFill>
                <a:latin typeface="標楷體" pitchFamily="65" charset="-120"/>
                <a:ea typeface="標楷體" pitchFamily="65" charset="-120"/>
              </a:rPr>
              <a:t>:</a:t>
            </a:r>
            <a:r>
              <a:rPr lang="zh-TW" altLang="en-US" dirty="0" smtClean="0">
                <a:solidFill>
                  <a:srgbClr val="000000"/>
                </a:solidFill>
                <a:latin typeface="標楷體" pitchFamily="65" charset="-120"/>
                <a:ea typeface="標楷體" pitchFamily="65" charset="-120"/>
              </a:rPr>
              <a:t>學生公司的執行長，是一個高二的學生，他說</a:t>
            </a:r>
            <a:r>
              <a:rPr lang="en-US" altLang="zh-TW" dirty="0" smtClean="0">
                <a:solidFill>
                  <a:srgbClr val="000000"/>
                </a:solidFill>
                <a:latin typeface="標楷體" pitchFamily="65" charset="-120"/>
                <a:ea typeface="標楷體" pitchFamily="65" charset="-120"/>
              </a:rPr>
              <a:t>:『</a:t>
            </a:r>
            <a:r>
              <a:rPr lang="zh-TW" altLang="en-US" dirty="0" smtClean="0">
                <a:solidFill>
                  <a:srgbClr val="000000"/>
                </a:solidFill>
                <a:latin typeface="標楷體" pitchFamily="65" charset="-120"/>
                <a:ea typeface="標楷體" pitchFamily="65" charset="-120"/>
              </a:rPr>
              <a:t>他每周必須辦公兩小時，覺得最困難的是，當老闆時最難的是支付十名員工薪水</a:t>
            </a:r>
            <a:r>
              <a:rPr lang="en-US" altLang="zh-TW" dirty="0" smtClean="0">
                <a:solidFill>
                  <a:srgbClr val="000000"/>
                </a:solidFill>
                <a:latin typeface="標楷體" pitchFamily="65" charset="-120"/>
                <a:ea typeface="標楷體" pitchFamily="65" charset="-120"/>
              </a:rPr>
              <a:t>』 </a:t>
            </a:r>
            <a:r>
              <a:rPr lang="zh-TW" altLang="en-US" dirty="0" smtClean="0">
                <a:solidFill>
                  <a:srgbClr val="000000"/>
                </a:solidFill>
                <a:latin typeface="標楷體" pitchFamily="65" charset="-120"/>
                <a:ea typeface="標楷體" pitchFamily="65" charset="-120"/>
              </a:rPr>
              <a:t>。</a:t>
            </a:r>
            <a:endParaRPr lang="zh-TW" altLang="en-US" dirty="0">
              <a:solidFill>
                <a:srgbClr val="000000"/>
              </a:solidFill>
              <a:latin typeface="標楷體" pitchFamily="65" charset="-120"/>
              <a:ea typeface="標楷體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707485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240</TotalTime>
  <Words>2077</Words>
  <Application>Microsoft Office PowerPoint</Application>
  <PresentationFormat>寬螢幕</PresentationFormat>
  <Paragraphs>246</Paragraphs>
  <Slides>47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11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47</vt:i4>
      </vt:variant>
    </vt:vector>
  </HeadingPairs>
  <TitlesOfParts>
    <vt:vector size="59" baseType="lpstr">
      <vt:lpstr>等线</vt:lpstr>
      <vt:lpstr>等线 Light</vt:lpstr>
      <vt:lpstr>微软雅黑</vt:lpstr>
      <vt:lpstr>宋体</vt:lpstr>
      <vt:lpstr>-webkit-standard</vt:lpstr>
      <vt:lpstr>新細明體</vt:lpstr>
      <vt:lpstr>標楷體</vt:lpstr>
      <vt:lpstr>Arial</vt:lpstr>
      <vt:lpstr>Calibri</vt:lpstr>
      <vt:lpstr>Times New Roman</vt:lpstr>
      <vt:lpstr>Wingdings</vt:lpstr>
      <vt:lpstr>Office 主题​​</vt:lpstr>
      <vt:lpstr>PowerPoint 簡報</vt:lpstr>
      <vt:lpstr>小組分工說明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美國創新教學方式</vt:lpstr>
      <vt:lpstr>美國與台灣教學差異</vt:lpstr>
      <vt:lpstr>英國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107課綱</vt:lpstr>
      <vt:lpstr>麗山高中科學專題 加入人文思考</vt:lpstr>
      <vt:lpstr>程式設計 開啟孩子的未來</vt:lpstr>
      <vt:lpstr>程式設計入課綱 是教育轉機或危機？</vt:lpstr>
      <vt:lpstr>贊成意見</vt:lpstr>
      <vt:lpstr>反對意見</vt:lpstr>
      <vt:lpstr>教育創新 從容納1%異才開始</vt:lpstr>
      <vt:lpstr>實驗教育 提供不一樣的選擇</vt:lpstr>
      <vt:lpstr>實驗教育三法</vt:lpstr>
      <vt:lpstr>實驗教育相對論</vt:lpstr>
      <vt:lpstr>PowerPoint 簡報</vt:lpstr>
      <vt:lpstr>實驗教育三法通過 教育史上最大開放</vt:lpstr>
      <vt:lpstr>危機：</vt:lpstr>
      <vt:lpstr>教育制度</vt:lpstr>
      <vt:lpstr>十二年國民基本教育分兩階段</vt:lpstr>
      <vt:lpstr>補充影片</vt:lpstr>
      <vt:lpstr>PowerPoint 簡報</vt:lpstr>
      <vt:lpstr>PowerPoint 簡報</vt:lpstr>
    </vt:vector>
  </TitlesOfParts>
  <Company>http://www.ypppt.com/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优品PPT</dc:creator>
  <cp:keywords>http:/www.ypppt.com</cp:keywords>
  <dc:description>http://www.ypppt.com/</dc:description>
  <cp:lastModifiedBy>admin</cp:lastModifiedBy>
  <cp:revision>41</cp:revision>
  <dcterms:created xsi:type="dcterms:W3CDTF">2016-12-26T14:34:00Z</dcterms:created>
  <dcterms:modified xsi:type="dcterms:W3CDTF">2020-12-23T01:55:46Z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2052-10.1.0.6135</vt:lpwstr>
  </property>
</Properties>
</file>

<file path=docProps/thumbnail.jpeg>
</file>